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60"/>
  </p:notesMasterIdLst>
  <p:sldIdLst>
    <p:sldId id="256" r:id="rId4"/>
    <p:sldId id="367" r:id="rId5"/>
    <p:sldId id="299" r:id="rId6"/>
    <p:sldId id="300" r:id="rId7"/>
    <p:sldId id="301" r:id="rId8"/>
    <p:sldId id="312" r:id="rId9"/>
    <p:sldId id="313" r:id="rId10"/>
    <p:sldId id="368" r:id="rId11"/>
    <p:sldId id="369" r:id="rId12"/>
    <p:sldId id="302" r:id="rId13"/>
    <p:sldId id="303" r:id="rId14"/>
    <p:sldId id="316" r:id="rId15"/>
    <p:sldId id="318" r:id="rId16"/>
    <p:sldId id="317" r:id="rId17"/>
    <p:sldId id="319" r:id="rId18"/>
    <p:sldId id="321" r:id="rId19"/>
    <p:sldId id="322" r:id="rId20"/>
    <p:sldId id="323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6" r:id="rId40"/>
    <p:sldId id="361" r:id="rId41"/>
    <p:sldId id="362" r:id="rId42"/>
    <p:sldId id="306" r:id="rId43"/>
    <p:sldId id="307" r:id="rId44"/>
    <p:sldId id="330" r:id="rId45"/>
    <p:sldId id="326" r:id="rId46"/>
    <p:sldId id="333" r:id="rId47"/>
    <p:sldId id="329" r:id="rId48"/>
    <p:sldId id="338" r:id="rId49"/>
    <p:sldId id="335" r:id="rId50"/>
    <p:sldId id="308" r:id="rId51"/>
    <p:sldId id="309" r:id="rId52"/>
    <p:sldId id="310" r:id="rId53"/>
    <p:sldId id="311" r:id="rId54"/>
    <p:sldId id="336" r:id="rId55"/>
    <p:sldId id="340" r:id="rId56"/>
    <p:sldId id="341" r:id="rId57"/>
    <p:sldId id="370" r:id="rId58"/>
    <p:sldId id="364" r:id="rId5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5E"/>
    <a:srgbClr val="FFFFB3"/>
    <a:srgbClr val="B3B3FF"/>
    <a:srgbClr val="B3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17" autoAdjust="0"/>
    <p:restoredTop sz="94580"/>
  </p:normalViewPr>
  <p:slideViewPr>
    <p:cSldViewPr snapToGrid="0" snapToObjects="1">
      <p:cViewPr varScale="1">
        <p:scale>
          <a:sx n="85" d="100"/>
          <a:sy n="85" d="100"/>
        </p:scale>
        <p:origin x="176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3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37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38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9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4DD68A26-4FAA-4057-8599-53A7DC1A20C5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89650" cy="3425825"/>
          </a:xfrm>
          <a:prstGeom prst="rect">
            <a:avLst/>
          </a:prstGeom>
          <a:ln w="0">
            <a:noFill/>
          </a:ln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2545447-0FFD-4334-978D-A0BB976B62AD}" type="slidenum">
              <a:rPr lang="de-DE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Evapotranspiration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PET, wenn der Speicher größer als  Feldkapazität ist, ansonsten linearer Zusammenhang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algn="r">
              <a:buNone/>
            </a:pPr>
            <a:fld id="{4DD68A26-4FAA-4057-8599-53A7DC1A20C5}" type="slidenum">
              <a:rPr lang="en-US" sz="1400" b="0" strike="noStrike" spc="-1" smtClean="0">
                <a:latin typeface="Times New Roman"/>
              </a:rPr>
              <a:t>15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9986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3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3" hidden="1"/>
          <p:cNvSpPr/>
          <p:nvPr/>
        </p:nvSpPr>
        <p:spPr>
          <a:xfrm>
            <a:off x="3575160" y="6320520"/>
            <a:ext cx="51847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DejaVu Sans"/>
              </a:rPr>
              <a:t>Die Entwicklung konvektiver Zellen vor dem Hintergrund des Klimawandels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Lena Marie Müller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Präsentation im Rahmen des Projektstudiums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12" name="Gerade Verbindung 14"/>
          <p:cNvSpPr/>
          <p:nvPr/>
        </p:nvSpPr>
        <p:spPr>
          <a:xfrm>
            <a:off x="0" y="6122880"/>
            <a:ext cx="12191760" cy="360"/>
          </a:xfrm>
          <a:prstGeom prst="line">
            <a:avLst/>
          </a:prstGeom>
          <a:ln w="12600">
            <a:solidFill>
              <a:srgbClr val="A6A6A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feld 11" hidden="1"/>
          <p:cNvSpPr/>
          <p:nvPr/>
        </p:nvSpPr>
        <p:spPr>
          <a:xfrm>
            <a:off x="8966160" y="6015240"/>
            <a:ext cx="701640" cy="65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br/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Folie </a:t>
            </a:r>
            <a:fld id="{5D55716D-4D45-4CD1-8709-8EE7EA775A5B}" type="slidenum"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‹#›</a:t>
            </a:fld>
            <a:endParaRPr lang="en-US" sz="800" b="0" strike="noStrike" spc="-1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en-US" sz="800" b="0" strike="noStrike" spc="-1">
              <a:latin typeface="Arial"/>
            </a:endParaRPr>
          </a:p>
        </p:txBody>
      </p:sp>
      <p:pic>
        <p:nvPicPr>
          <p:cNvPr id="3" name="Grafik 8"/>
          <p:cNvPicPr/>
          <p:nvPr/>
        </p:nvPicPr>
        <p:blipFill>
          <a:blip r:embed="rId14"/>
          <a:stretch/>
        </p:blipFill>
        <p:spPr>
          <a:xfrm>
            <a:off x="10973880" y="6336360"/>
            <a:ext cx="767160" cy="347400"/>
          </a:xfrm>
          <a:prstGeom prst="rect">
            <a:avLst/>
          </a:prstGeom>
          <a:ln w="0">
            <a:noFill/>
          </a:ln>
        </p:spPr>
      </p:pic>
      <p:pic>
        <p:nvPicPr>
          <p:cNvPr id="4" name="Grafik 9"/>
          <p:cNvPicPr/>
          <p:nvPr/>
        </p:nvPicPr>
        <p:blipFill>
          <a:blip r:embed="rId15"/>
          <a:stretch/>
        </p:blipFill>
        <p:spPr>
          <a:xfrm>
            <a:off x="506160" y="6336720"/>
            <a:ext cx="1112400" cy="321120"/>
          </a:xfrm>
          <a:prstGeom prst="rect">
            <a:avLst/>
          </a:prstGeom>
          <a:ln w="0">
            <a:noFill/>
          </a:ln>
        </p:spPr>
      </p:pic>
      <p:sp>
        <p:nvSpPr>
          <p:cNvPr id="5" name="Rechteck 12"/>
          <p:cNvSpPr/>
          <p:nvPr/>
        </p:nvSpPr>
        <p:spPr>
          <a:xfrm>
            <a:off x="0" y="1025640"/>
            <a:ext cx="12188880" cy="5829120"/>
          </a:xfrm>
          <a:prstGeom prst="rect">
            <a:avLst/>
          </a:prstGeom>
          <a:gradFill rotWithShape="0">
            <a:gsLst>
              <a:gs pos="14000">
                <a:srgbClr val="00305E"/>
              </a:gs>
              <a:gs pos="100000">
                <a:srgbClr val="006AB3"/>
              </a:gs>
            </a:gsLst>
            <a:lin ang="1500000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Rechteck 3"/>
          <p:cNvSpPr/>
          <p:nvPr/>
        </p:nvSpPr>
        <p:spPr>
          <a:xfrm>
            <a:off x="0" y="1025640"/>
            <a:ext cx="12188880" cy="168120"/>
          </a:xfrm>
          <a:prstGeom prst="rect">
            <a:avLst/>
          </a:prstGeom>
          <a:solidFill>
            <a:srgbClr val="FFFFFF">
              <a:alpha val="60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Grafik 8"/>
          <p:cNvPicPr/>
          <p:nvPr/>
        </p:nvPicPr>
        <p:blipFill>
          <a:blip r:embed="rId16"/>
          <a:stretch/>
        </p:blipFill>
        <p:spPr>
          <a:xfrm>
            <a:off x="10692720" y="328320"/>
            <a:ext cx="1215360" cy="551520"/>
          </a:xfrm>
          <a:prstGeom prst="rect">
            <a:avLst/>
          </a:prstGeom>
          <a:ln w="0">
            <a:noFill/>
          </a:ln>
        </p:spPr>
      </p:pic>
      <p:pic>
        <p:nvPicPr>
          <p:cNvPr id="8" name="Grafik 10"/>
          <p:cNvPicPr/>
          <p:nvPr/>
        </p:nvPicPr>
        <p:blipFill>
          <a:blip r:embed="rId17"/>
          <a:stretch/>
        </p:blipFill>
        <p:spPr>
          <a:xfrm>
            <a:off x="290160" y="349560"/>
            <a:ext cx="1761480" cy="51012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Open Sans Regular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feld 3"/>
          <p:cNvSpPr/>
          <p:nvPr/>
        </p:nvSpPr>
        <p:spPr>
          <a:xfrm>
            <a:off x="3270600" y="6261120"/>
            <a:ext cx="51847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DejaVu Sans"/>
              </a:rPr>
              <a:t>Berechnung des Wasserhaushaltes für das Einzugegebiet Kreischa mit Raven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Vortrag im Rahmen des Moduls Einzugegebietsmodellierung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01.03.2022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48" name="Gerade Verbindung 14"/>
          <p:cNvSpPr/>
          <p:nvPr/>
        </p:nvSpPr>
        <p:spPr>
          <a:xfrm>
            <a:off x="0" y="6122880"/>
            <a:ext cx="12191760" cy="360"/>
          </a:xfrm>
          <a:prstGeom prst="line">
            <a:avLst/>
          </a:prstGeom>
          <a:ln w="12600">
            <a:solidFill>
              <a:srgbClr val="A6A6A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Textfeld 11"/>
          <p:cNvSpPr/>
          <p:nvPr/>
        </p:nvSpPr>
        <p:spPr>
          <a:xfrm>
            <a:off x="8966160" y="6015240"/>
            <a:ext cx="701640" cy="65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br/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Folie </a:t>
            </a:r>
            <a:fld id="{D69E821B-8925-4F4D-AF59-A4167208F85D}" type="slidenum"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‹#›</a:t>
            </a:fld>
            <a:endParaRPr lang="en-US" sz="800" b="0" strike="noStrike" spc="-1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en-US" sz="800" b="0" strike="noStrike" spc="-1">
              <a:latin typeface="Arial"/>
            </a:endParaRPr>
          </a:p>
        </p:txBody>
      </p:sp>
      <p:pic>
        <p:nvPicPr>
          <p:cNvPr id="50" name="Grafik 8"/>
          <p:cNvPicPr/>
          <p:nvPr/>
        </p:nvPicPr>
        <p:blipFill>
          <a:blip r:embed="rId14"/>
          <a:stretch/>
        </p:blipFill>
        <p:spPr>
          <a:xfrm>
            <a:off x="10973880" y="6336360"/>
            <a:ext cx="767160" cy="347400"/>
          </a:xfrm>
          <a:prstGeom prst="rect">
            <a:avLst/>
          </a:prstGeom>
          <a:ln w="0">
            <a:noFill/>
          </a:ln>
        </p:spPr>
      </p:pic>
      <p:pic>
        <p:nvPicPr>
          <p:cNvPr id="51" name="Grafik 9"/>
          <p:cNvPicPr/>
          <p:nvPr/>
        </p:nvPicPr>
        <p:blipFill>
          <a:blip r:embed="rId15"/>
          <a:stretch/>
        </p:blipFill>
        <p:spPr>
          <a:xfrm>
            <a:off x="506160" y="6336720"/>
            <a:ext cx="1112400" cy="3211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4"/>
          <p:cNvSpPr/>
          <p:nvPr/>
        </p:nvSpPr>
        <p:spPr>
          <a:xfrm>
            <a:off x="4749120" y="6489360"/>
            <a:ext cx="181440" cy="338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Open Sans Regular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feld 3"/>
          <p:cNvSpPr/>
          <p:nvPr/>
        </p:nvSpPr>
        <p:spPr>
          <a:xfrm>
            <a:off x="3575160" y="6320520"/>
            <a:ext cx="51847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DejaVu Sans"/>
              </a:rPr>
              <a:t>Die Zukunft konvektiver Zellen vor dem Hintergrund des Klimawandels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Kolloquium der Bachelorarbeit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17.11.2021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92" name="Gerade Verbindung 14"/>
          <p:cNvSpPr/>
          <p:nvPr/>
        </p:nvSpPr>
        <p:spPr>
          <a:xfrm>
            <a:off x="0" y="6122880"/>
            <a:ext cx="12191760" cy="360"/>
          </a:xfrm>
          <a:prstGeom prst="line">
            <a:avLst/>
          </a:prstGeom>
          <a:ln w="12600">
            <a:solidFill>
              <a:srgbClr val="A6A6A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Textfeld 11"/>
          <p:cNvSpPr/>
          <p:nvPr/>
        </p:nvSpPr>
        <p:spPr>
          <a:xfrm>
            <a:off x="8966160" y="6015240"/>
            <a:ext cx="701640" cy="65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br/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Folie </a:t>
            </a:r>
            <a:fld id="{250302FF-C62C-41C8-B495-A88693BDAE7A}" type="slidenum"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‹#›</a:t>
            </a:fld>
            <a:endParaRPr lang="en-US" sz="800" b="0" strike="noStrike" spc="-1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en-US" sz="800" b="0" strike="noStrike" spc="-1">
              <a:latin typeface="Arial"/>
            </a:endParaRPr>
          </a:p>
        </p:txBody>
      </p:sp>
      <p:pic>
        <p:nvPicPr>
          <p:cNvPr id="94" name="Grafik 8"/>
          <p:cNvPicPr/>
          <p:nvPr/>
        </p:nvPicPr>
        <p:blipFill>
          <a:blip r:embed="rId14"/>
          <a:stretch/>
        </p:blipFill>
        <p:spPr>
          <a:xfrm>
            <a:off x="10973880" y="6336360"/>
            <a:ext cx="767160" cy="347400"/>
          </a:xfrm>
          <a:prstGeom prst="rect">
            <a:avLst/>
          </a:prstGeom>
          <a:ln w="0">
            <a:noFill/>
          </a:ln>
        </p:spPr>
      </p:pic>
      <p:pic>
        <p:nvPicPr>
          <p:cNvPr id="95" name="Grafik 9"/>
          <p:cNvPicPr/>
          <p:nvPr/>
        </p:nvPicPr>
        <p:blipFill>
          <a:blip r:embed="rId15"/>
          <a:stretch/>
        </p:blipFill>
        <p:spPr>
          <a:xfrm>
            <a:off x="506160" y="6336720"/>
            <a:ext cx="1112400" cy="321120"/>
          </a:xfrm>
          <a:prstGeom prst="rect">
            <a:avLst/>
          </a:prstGeom>
          <a:ln w="0">
            <a:noFill/>
          </a:ln>
        </p:spPr>
      </p:pic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Open Sans Regular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wd.de/DE/leistungen/klimadatendeutschland/mittelwerte/temp8110festhtml.html?view=nasPublication" TargetMode="External"/><Relationship Id="rId2" Type="http://schemas.openxmlformats.org/officeDocument/2006/relationships/hyperlink" Target="https://www.hydro-consult.de/wasserhaushaltsmodell-n-a-modell%20abgerufen%20am%2006.02.2022" TargetMode="Externa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rekisviewer.hydro.tu-dresden.de/fdm/ReKISExpert.jsp#menu-5" TargetMode="External"/><Relationship Id="rId5" Type="http://schemas.openxmlformats.org/officeDocument/2006/relationships/hyperlink" Target="https://opendata.dwd.de/climateenvironment/CDC/observationsgermany/climate/daily/solar/" TargetMode="External"/><Relationship Id="rId4" Type="http://schemas.openxmlformats.org/officeDocument/2006/relationships/hyperlink" Target="https://opendata.dwd.de/climateenvironment/CDC/observationsgermany/climate/daily/kl/historical/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hh-kliwes.de/" TargetMode="Externa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874800" y="4494600"/>
            <a:ext cx="10435680" cy="1776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de-DE" sz="1600" b="0" strike="noStrike" spc="-1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</a:rPr>
              <a:t>Kan Lei, Leonard Grabow, Lena Marie Müller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de-DE" sz="1600" b="0" strike="noStrike" spc="-1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</a:rPr>
              <a:t>01.03.2022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de-DE" sz="1600" b="0" strike="noStrike" spc="-1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</a:rPr>
              <a:t>Betreuer: D. Spieler, J. Hofmann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874800" y="2421000"/>
            <a:ext cx="10435680" cy="825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600" b="0" strike="noStrike" spc="-1" dirty="0">
                <a:solidFill>
                  <a:srgbClr val="FFFFFF">
                    <a:alpha val="80000"/>
                  </a:srgbClr>
                </a:solidFill>
                <a:latin typeface="Open Sans"/>
                <a:ea typeface="DejaVu Sans"/>
              </a:rPr>
              <a:t>Vortrag im Rahmen des Moduls Einzugsgebietsmodellierung (MHYD05)</a:t>
            </a:r>
            <a:endParaRPr lang="de-DE" sz="16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title"/>
          </p:nvPr>
        </p:nvSpPr>
        <p:spPr>
          <a:xfrm>
            <a:off x="874800" y="3392280"/>
            <a:ext cx="10435680" cy="96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200" b="1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Berechnung des Wasserhaushaltes für das Einzugsgebiet </a:t>
            </a:r>
            <a:r>
              <a:rPr lang="de-DE" sz="3200" b="1" strike="noStrike" spc="-1" dirty="0" err="1">
                <a:solidFill>
                  <a:srgbClr val="FFFFFF"/>
                </a:solidFill>
                <a:latin typeface="Open Sans"/>
                <a:ea typeface="Open Sans"/>
              </a:rPr>
              <a:t>Kreischa</a:t>
            </a:r>
            <a:r>
              <a:rPr lang="de-DE" sz="3200" b="1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 mit Raven</a:t>
            </a:r>
            <a:endParaRPr lang="de-DE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rgbClr val="00305E"/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rgbClr val="00305E"/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4.1 Parameter, Sensitivitätsanalyse und Kalibrierung 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4.2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5. Modellanwendung für Klimaszenarien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6. Fazit &amp; Ausblick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73219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3.1. </a:t>
            </a:r>
            <a:r>
              <a:rPr lang="de-DE" sz="2000" b="0" strike="noStrike" spc="-1" dirty="0" err="1">
                <a:solidFill>
                  <a:srgbClr val="A6A6A6"/>
                </a:solidFill>
                <a:latin typeface="Open Sans"/>
                <a:ea typeface="DejaVu Sans"/>
              </a:rPr>
              <a:t>Hydrotopenbildung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799" y="888424"/>
            <a:ext cx="9825857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Verschneidung von Bodenflächen mit Landnutzungsflächen</a:t>
            </a:r>
          </a:p>
          <a:p>
            <a:pPr lvl="1"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Detailgrad der Bodenflächen: </a:t>
            </a:r>
            <a:r>
              <a:rPr lang="de-DE" sz="1800" b="1" spc="-1" dirty="0">
                <a:solidFill>
                  <a:srgbClr val="00305E"/>
                </a:solidFill>
                <a:latin typeface="Open Sans Regular"/>
              </a:rPr>
              <a:t>Bodentyp</a:t>
            </a:r>
          </a:p>
          <a:p>
            <a:pPr lvl="1"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Detailgrad der Landnutzungsflächen: </a:t>
            </a:r>
            <a:r>
              <a:rPr lang="de-DE" sz="1800" b="1" spc="-1" dirty="0">
                <a:solidFill>
                  <a:srgbClr val="00305E"/>
                </a:solidFill>
                <a:latin typeface="Open Sans Regular"/>
              </a:rPr>
              <a:t>Untergruppe</a:t>
            </a: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 (Gewässer  -&gt; Bach, Fluss, …) </a:t>
            </a:r>
          </a:p>
        </p:txBody>
      </p:sp>
    </p:spTree>
    <p:extLst>
      <p:ext uri="{BB962C8B-B14F-4D97-AF65-F5344CB8AC3E}">
        <p14:creationId xmlns:p14="http://schemas.microsoft.com/office/powerpoint/2010/main" val="803910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arte enthält.&#10;&#10;Automatisch generierte Beschreibung">
            <a:extLst>
              <a:ext uri="{FF2B5EF4-FFF2-40B4-BE49-F238E27FC236}">
                <a16:creationId xmlns:a16="http://schemas.microsoft.com/office/drawing/2014/main" id="{04306855-7C10-4B12-9469-A782C284D6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76" y="1681301"/>
            <a:ext cx="6287553" cy="4446289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3.1. </a:t>
            </a:r>
            <a:r>
              <a:rPr lang="de-DE" sz="2000" b="0" strike="noStrike" spc="-1" dirty="0" err="1">
                <a:solidFill>
                  <a:srgbClr val="A6A6A6"/>
                </a:solidFill>
                <a:latin typeface="Open Sans"/>
                <a:ea typeface="DejaVu Sans"/>
              </a:rPr>
              <a:t>Hydrotopenbildung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Verschneidung von Bodenflächen mit Landnutzungsflächen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 Regular"/>
              </a:rPr>
              <a:t>Das Ergebnis</a:t>
            </a: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: 4208 einzigartige, nicht-benachbarte Hydrotope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BA0AF-ECBB-4C02-8815-CBC5C064D214}"/>
              </a:ext>
            </a:extLst>
          </p:cNvPr>
          <p:cNvSpPr txBox="1"/>
          <p:nvPr/>
        </p:nvSpPr>
        <p:spPr>
          <a:xfrm>
            <a:off x="7256864" y="5850591"/>
            <a:ext cx="3301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9 Karte der Hydrotope im Einzugsgebiet</a:t>
            </a:r>
          </a:p>
        </p:txBody>
      </p:sp>
    </p:spTree>
    <p:extLst>
      <p:ext uri="{BB962C8B-B14F-4D97-AF65-F5344CB8AC3E}">
        <p14:creationId xmlns:p14="http://schemas.microsoft.com/office/powerpoint/2010/main" val="3204707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25FFFB2-66E3-4D1C-BBB9-39E1E0B12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24689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Boden-Infiltration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Aus HBV – Modell nach Bergstrom, 1995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CE18AE2-5B1E-48DA-93EA-546204FFC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77" y="3088439"/>
            <a:ext cx="3086782" cy="681121"/>
          </a:xfrm>
          <a:prstGeom prst="rect">
            <a:avLst/>
          </a:prstGeom>
        </p:spPr>
      </p:pic>
      <p:sp>
        <p:nvSpPr>
          <p:cNvPr id="6" name="Pfeil: nach oben 5">
            <a:extLst>
              <a:ext uri="{FF2B5EF4-FFF2-40B4-BE49-F238E27FC236}">
                <a16:creationId xmlns:a16="http://schemas.microsoft.com/office/drawing/2014/main" id="{B6E2973B-5AE6-4498-9AE0-88E4D289ADF2}"/>
              </a:ext>
            </a:extLst>
          </p:cNvPr>
          <p:cNvSpPr/>
          <p:nvPr/>
        </p:nvSpPr>
        <p:spPr>
          <a:xfrm rot="10800000">
            <a:off x="9051048" y="1569544"/>
            <a:ext cx="452487" cy="1859456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Pfeil: nach oben 7">
            <a:extLst>
              <a:ext uri="{FF2B5EF4-FFF2-40B4-BE49-F238E27FC236}">
                <a16:creationId xmlns:a16="http://schemas.microsoft.com/office/drawing/2014/main" id="{0A710B53-1560-4B49-AFA1-FD7665AAE78E}"/>
              </a:ext>
            </a:extLst>
          </p:cNvPr>
          <p:cNvSpPr/>
          <p:nvPr/>
        </p:nvSpPr>
        <p:spPr>
          <a:xfrm rot="10800000">
            <a:off x="8598561" y="1569543"/>
            <a:ext cx="452487" cy="2681945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C1BD9EFE-9E01-46E9-84A3-42DE0448FBD6}"/>
              </a:ext>
            </a:extLst>
          </p:cNvPr>
          <p:cNvSpPr txBox="1"/>
          <p:nvPr/>
        </p:nvSpPr>
        <p:spPr>
          <a:xfrm>
            <a:off x="6947880" y="5755666"/>
            <a:ext cx="5244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10 Konzeptionelle Darstellung der Speicherkomponenten im </a:t>
            </a:r>
            <a:r>
              <a:rPr lang="de-DE" sz="1200" dirty="0" err="1">
                <a:solidFill>
                  <a:schemeClr val="tx2"/>
                </a:solidFill>
              </a:rPr>
              <a:t>Hydrotop</a:t>
            </a:r>
            <a:endParaRPr lang="de-DE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808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7473C5C-1196-4741-BAE2-7C6A84480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24689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Baumkronen-Evaporation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Instantane Verdunstung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Für Schnee und Regen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Pfeil: nach oben 16">
            <a:extLst>
              <a:ext uri="{FF2B5EF4-FFF2-40B4-BE49-F238E27FC236}">
                <a16:creationId xmlns:a16="http://schemas.microsoft.com/office/drawing/2014/main" id="{30E32B6B-1229-43EC-96F8-6A04E05CE313}"/>
              </a:ext>
            </a:extLst>
          </p:cNvPr>
          <p:cNvSpPr/>
          <p:nvPr/>
        </p:nvSpPr>
        <p:spPr>
          <a:xfrm>
            <a:off x="8088198" y="1423447"/>
            <a:ext cx="452487" cy="810706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651A090-C438-4FFB-926B-CDF355BEBB73}"/>
              </a:ext>
            </a:extLst>
          </p:cNvPr>
          <p:cNvSpPr txBox="1"/>
          <p:nvPr/>
        </p:nvSpPr>
        <p:spPr>
          <a:xfrm flipH="1">
            <a:off x="893957" y="4299859"/>
            <a:ext cx="2784566" cy="64633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Keine Parametrisierung!</a:t>
            </a:r>
          </a:p>
          <a:p>
            <a:endParaRPr lang="de-DE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D180A98-7C48-4D2B-911B-3B9389C728B9}"/>
              </a:ext>
            </a:extLst>
          </p:cNvPr>
          <p:cNvSpPr txBox="1"/>
          <p:nvPr/>
        </p:nvSpPr>
        <p:spPr>
          <a:xfrm>
            <a:off x="6947880" y="5755666"/>
            <a:ext cx="5244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11 Konzeptionelle Darstellung der Speicherkomponenten im </a:t>
            </a:r>
            <a:r>
              <a:rPr lang="de-DE" sz="1200" dirty="0" err="1">
                <a:solidFill>
                  <a:schemeClr val="tx2"/>
                </a:solidFill>
              </a:rPr>
              <a:t>Hydrotop</a:t>
            </a:r>
            <a:endParaRPr lang="de-DE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6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A0660251-5CDF-4E14-9A72-15827DAB3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43543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Boden-Evaporation (=</a:t>
            </a:r>
            <a:r>
              <a:rPr lang="de-DE" sz="1800" b="1" spc="-1" dirty="0" err="1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Evapotranspiration</a:t>
            </a: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Aus HBV – Modell nach Bergstrom, 1995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PET nach Hargreaves 1985</a:t>
            </a:r>
            <a:endParaRPr lang="de-DE" sz="14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1901BD-B2AB-45CF-AC32-D3DB677A9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86" y="3046841"/>
            <a:ext cx="3651963" cy="681120"/>
          </a:xfrm>
          <a:prstGeom prst="rect">
            <a:avLst/>
          </a:prstGeom>
        </p:spPr>
      </p:pic>
      <p:sp>
        <p:nvSpPr>
          <p:cNvPr id="10" name="Pfeil: nach oben 9">
            <a:extLst>
              <a:ext uri="{FF2B5EF4-FFF2-40B4-BE49-F238E27FC236}">
                <a16:creationId xmlns:a16="http://schemas.microsoft.com/office/drawing/2014/main" id="{A1DF049C-9DC9-4449-BB17-3BC3C5E5D349}"/>
              </a:ext>
            </a:extLst>
          </p:cNvPr>
          <p:cNvSpPr/>
          <p:nvPr/>
        </p:nvSpPr>
        <p:spPr>
          <a:xfrm>
            <a:off x="9151022" y="1316214"/>
            <a:ext cx="452487" cy="2243415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Pfeil: nach oben 10">
            <a:extLst>
              <a:ext uri="{FF2B5EF4-FFF2-40B4-BE49-F238E27FC236}">
                <a16:creationId xmlns:a16="http://schemas.microsoft.com/office/drawing/2014/main" id="{4807A04D-5937-4328-9BFC-A97F24F49C8F}"/>
              </a:ext>
            </a:extLst>
          </p:cNvPr>
          <p:cNvSpPr/>
          <p:nvPr/>
        </p:nvSpPr>
        <p:spPr>
          <a:xfrm>
            <a:off x="8622527" y="1316214"/>
            <a:ext cx="452487" cy="3016300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2A9CBCD-AA43-495D-AC6C-10318FC0ABD1}"/>
              </a:ext>
            </a:extLst>
          </p:cNvPr>
          <p:cNvSpPr txBox="1"/>
          <p:nvPr/>
        </p:nvSpPr>
        <p:spPr>
          <a:xfrm flipH="1">
            <a:off x="893957" y="4299859"/>
            <a:ext cx="2784566" cy="64633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Keine Parametrisierung!</a:t>
            </a:r>
          </a:p>
          <a:p>
            <a:endParaRPr lang="de-DE" dirty="0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2E6E9E38-0314-45D7-8586-693392D440FE}"/>
              </a:ext>
            </a:extLst>
          </p:cNvPr>
          <p:cNvSpPr txBox="1"/>
          <p:nvPr/>
        </p:nvSpPr>
        <p:spPr>
          <a:xfrm>
            <a:off x="6947880" y="5755666"/>
            <a:ext cx="5244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12 Konzeptionelle Darstellung der Speicherkomponenten im </a:t>
            </a:r>
            <a:r>
              <a:rPr lang="de-DE" sz="1200" dirty="0" err="1">
                <a:solidFill>
                  <a:schemeClr val="tx2"/>
                </a:solidFill>
              </a:rPr>
              <a:t>Hydrotop</a:t>
            </a:r>
            <a:endParaRPr lang="de-DE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688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46FEE7F7-7AD6-4554-97C6-2D5410633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43543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Kapillare Aufstiegsrate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Aus HBV – Modell nach Bergstrom, 1995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C08D91-8BD6-449A-8CAA-13C4D4EF7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344" y="3047188"/>
            <a:ext cx="3825866" cy="681120"/>
          </a:xfrm>
          <a:prstGeom prst="rect">
            <a:avLst/>
          </a:prstGeom>
        </p:spPr>
      </p:pic>
      <p:sp>
        <p:nvSpPr>
          <p:cNvPr id="8" name="Pfeil: nach oben 7">
            <a:extLst>
              <a:ext uri="{FF2B5EF4-FFF2-40B4-BE49-F238E27FC236}">
                <a16:creationId xmlns:a16="http://schemas.microsoft.com/office/drawing/2014/main" id="{B9508AD3-E915-4DC3-AD47-B18FBFACFABE}"/>
              </a:ext>
            </a:extLst>
          </p:cNvPr>
          <p:cNvSpPr/>
          <p:nvPr/>
        </p:nvSpPr>
        <p:spPr>
          <a:xfrm>
            <a:off x="8915049" y="3639996"/>
            <a:ext cx="452487" cy="763621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21042726-784B-4F48-B454-6FE46E102843}"/>
              </a:ext>
            </a:extLst>
          </p:cNvPr>
          <p:cNvSpPr txBox="1"/>
          <p:nvPr/>
        </p:nvSpPr>
        <p:spPr>
          <a:xfrm>
            <a:off x="6947880" y="5755666"/>
            <a:ext cx="5244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13 Konzeptionelle Darstellung der Speicherkomponenten im </a:t>
            </a:r>
            <a:r>
              <a:rPr lang="de-DE" sz="1200" dirty="0" err="1">
                <a:solidFill>
                  <a:schemeClr val="tx2"/>
                </a:solidFill>
              </a:rPr>
              <a:t>Hydrotop</a:t>
            </a:r>
            <a:endParaRPr lang="de-DE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477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7EC8DDF-582A-44D9-9FAF-158233E6D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43543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Perkolationsrate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Als konstant gegeben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Pfeil: nach oben 5">
            <a:extLst>
              <a:ext uri="{FF2B5EF4-FFF2-40B4-BE49-F238E27FC236}">
                <a16:creationId xmlns:a16="http://schemas.microsoft.com/office/drawing/2014/main" id="{0F879C04-403C-4E64-BD44-1E3270C640BF}"/>
              </a:ext>
            </a:extLst>
          </p:cNvPr>
          <p:cNvSpPr/>
          <p:nvPr/>
        </p:nvSpPr>
        <p:spPr>
          <a:xfrm rot="10800000">
            <a:off x="8915049" y="4464532"/>
            <a:ext cx="452487" cy="763621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6A9A0DE-E567-462D-8E72-DD12F300EDE9}"/>
              </a:ext>
            </a:extLst>
          </p:cNvPr>
          <p:cNvSpPr txBox="1"/>
          <p:nvPr/>
        </p:nvSpPr>
        <p:spPr>
          <a:xfrm>
            <a:off x="6947880" y="5755666"/>
            <a:ext cx="5244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14 Konzeptionelle Darstellung der Speicherkomponenten im </a:t>
            </a:r>
            <a:r>
              <a:rPr lang="de-DE" sz="1200" dirty="0" err="1">
                <a:solidFill>
                  <a:schemeClr val="tx2"/>
                </a:solidFill>
              </a:rPr>
              <a:t>Hydrotop</a:t>
            </a:r>
            <a:endParaRPr lang="de-DE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739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34F87B6A-5D45-4DEE-BA3D-83BA90EF6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43543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 err="1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Baseflow</a:t>
            </a:r>
            <a:endParaRPr lang="de-DE" sz="1800" b="1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Mittlere Bodenschicht: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Untere Bodenschicht: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049AF5D-1A87-413A-B4D2-E38F0814B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73" y="4605306"/>
            <a:ext cx="1850332" cy="2929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DC64849-B0A6-4B6D-998C-A0704317B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73" y="3247795"/>
            <a:ext cx="1850332" cy="339228"/>
          </a:xfrm>
          <a:prstGeom prst="rect">
            <a:avLst/>
          </a:prstGeom>
        </p:spPr>
      </p:pic>
      <p:sp>
        <p:nvSpPr>
          <p:cNvPr id="9" name="Pfeil: nach oben 8">
            <a:extLst>
              <a:ext uri="{FF2B5EF4-FFF2-40B4-BE49-F238E27FC236}">
                <a16:creationId xmlns:a16="http://schemas.microsoft.com/office/drawing/2014/main" id="{4A399C6F-2F1C-4C45-B04F-2378BF1173CC}"/>
              </a:ext>
            </a:extLst>
          </p:cNvPr>
          <p:cNvSpPr/>
          <p:nvPr/>
        </p:nvSpPr>
        <p:spPr>
          <a:xfrm rot="2596345">
            <a:off x="9638529" y="4216539"/>
            <a:ext cx="452487" cy="1127089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Pfeil: nach oben 9">
            <a:extLst>
              <a:ext uri="{FF2B5EF4-FFF2-40B4-BE49-F238E27FC236}">
                <a16:creationId xmlns:a16="http://schemas.microsoft.com/office/drawing/2014/main" id="{EBB2A970-00F8-495A-91A5-D4297DEEF809}"/>
              </a:ext>
            </a:extLst>
          </p:cNvPr>
          <p:cNvSpPr/>
          <p:nvPr/>
        </p:nvSpPr>
        <p:spPr>
          <a:xfrm rot="4669104">
            <a:off x="9425145" y="3812217"/>
            <a:ext cx="452487" cy="944565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C1F5B61B-B074-44B5-B8B5-A8BBCCC78FF4}"/>
              </a:ext>
            </a:extLst>
          </p:cNvPr>
          <p:cNvSpPr txBox="1"/>
          <p:nvPr/>
        </p:nvSpPr>
        <p:spPr>
          <a:xfrm>
            <a:off x="6947880" y="5755666"/>
            <a:ext cx="5244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15 Konzeptionelle Darstellung der Speicherkomponenten im </a:t>
            </a:r>
            <a:r>
              <a:rPr lang="de-DE" sz="1200" dirty="0" err="1">
                <a:solidFill>
                  <a:schemeClr val="tx2"/>
                </a:solidFill>
              </a:rPr>
              <a:t>Hydrotop</a:t>
            </a:r>
            <a:endParaRPr lang="de-DE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618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idx="4294967295"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4. Modellbearbeitung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4.1 Parameter, Sensitivitätsanalyse und Kalibrierung 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4.2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5. Modellanwendung für Klimaszenarien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6. Fazit &amp; Ausblick</a:t>
            </a:r>
          </a:p>
        </p:txBody>
      </p:sp>
    </p:spTree>
    <p:extLst>
      <p:ext uri="{BB962C8B-B14F-4D97-AF65-F5344CB8AC3E}">
        <p14:creationId xmlns:p14="http://schemas.microsoft.com/office/powerpoint/2010/main" val="3498676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rgbClr val="00305E"/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rgbClr val="00305E"/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rgbClr val="00305E"/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rgbClr val="00305E"/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4.1 Parameter, Sensitivitätsanalyse und Kalibrierung 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4.2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5. Modellanwendung für Klimaszenarien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6. Fazit &amp; Ausblick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8577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Ansicht</a:t>
            </a:r>
            <a:endParaRPr lang="de-DE" sz="2000" b="1" strike="noStrike" spc="-1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01" y="1151775"/>
            <a:ext cx="8705936" cy="4566349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EF508669-8D6D-D145-B68D-91BBAEC41582}"/>
              </a:ext>
            </a:extLst>
          </p:cNvPr>
          <p:cNvSpPr txBox="1"/>
          <p:nvPr/>
        </p:nvSpPr>
        <p:spPr>
          <a:xfrm>
            <a:off x="615549" y="5842819"/>
            <a:ext cx="5244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16 Übersicht für die Sensitivitätsanalyse und Kalibrierung</a:t>
            </a:r>
          </a:p>
        </p:txBody>
      </p:sp>
    </p:spTree>
    <p:extLst>
      <p:ext uri="{BB962C8B-B14F-4D97-AF65-F5344CB8AC3E}">
        <p14:creationId xmlns:p14="http://schemas.microsoft.com/office/powerpoint/2010/main" val="4154014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Ansicht</a:t>
            </a:r>
            <a:endParaRPr lang="de-DE" sz="2000" b="1" strike="noStrike" spc="-1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026065"/>
            <a:ext cx="10236545" cy="5064396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0F457CC-9F51-8849-94CB-8950BCC46D2B}"/>
              </a:ext>
            </a:extLst>
          </p:cNvPr>
          <p:cNvSpPr txBox="1"/>
          <p:nvPr/>
        </p:nvSpPr>
        <p:spPr>
          <a:xfrm>
            <a:off x="1155376" y="5813462"/>
            <a:ext cx="5244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17 Wöchentliche Durchflüsse mit geplanten Zeiträumen</a:t>
            </a:r>
          </a:p>
        </p:txBody>
      </p:sp>
    </p:spTree>
    <p:extLst>
      <p:ext uri="{BB962C8B-B14F-4D97-AF65-F5344CB8AC3E}">
        <p14:creationId xmlns:p14="http://schemas.microsoft.com/office/powerpoint/2010/main" val="4043998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Modelllaufstellungen</a:t>
            </a: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1"/>
          <p:cNvSpPr txBox="1">
            <a:spLocks/>
          </p:cNvSpPr>
          <p:nvPr/>
        </p:nvSpPr>
        <p:spPr>
          <a:xfrm>
            <a:off x="874800" y="1260566"/>
            <a:ext cx="9391418" cy="113833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sz="2000" spc="-1" dirty="0">
                <a:solidFill>
                  <a:schemeClr val="tx2"/>
                </a:solidFill>
                <a:latin typeface="Open Sans"/>
              </a:rPr>
              <a:t>Kalibrierung mit DDS-Verfahren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sz="2000" spc="-1" dirty="0">
                <a:solidFill>
                  <a:schemeClr val="tx2"/>
                </a:solidFill>
                <a:latin typeface="Open Sans"/>
              </a:rPr>
              <a:t>Sensitivitätsanalyse mit</a:t>
            </a:r>
          </a:p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chemeClr val="tx2"/>
                </a:solidFill>
                <a:latin typeface="Open Sans"/>
              </a:rPr>
              <a:t>	-- Probenahmen im Parametern Bereich (Darstellung)</a:t>
            </a:r>
          </a:p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chemeClr val="tx2"/>
                </a:solidFill>
                <a:latin typeface="Open Sans"/>
              </a:rPr>
              <a:t>	-- </a:t>
            </a:r>
            <a:r>
              <a:rPr lang="de-DE" sz="2000" spc="-1" dirty="0" err="1">
                <a:solidFill>
                  <a:schemeClr val="tx2"/>
                </a:solidFill>
                <a:latin typeface="Open Sans"/>
              </a:rPr>
              <a:t>Sensitivitätindex</a:t>
            </a:r>
            <a:endParaRPr lang="de-DE" sz="2000" spc="-1" dirty="0">
              <a:solidFill>
                <a:schemeClr val="tx2"/>
              </a:solidFill>
              <a:latin typeface="Open Sans"/>
            </a:endParaRPr>
          </a:p>
          <a:p>
            <a:pPr marL="800100" lvl="1" indent="-342900">
              <a:buFont typeface="Symbol" panose="05050102010706020507" pitchFamily="18" charset="2"/>
              <a:buChar char="-"/>
            </a:pPr>
            <a:endParaRPr lang="de-DE" sz="100" spc="-1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64"/>
          <a:stretch/>
        </p:blipFill>
        <p:spPr>
          <a:xfrm>
            <a:off x="874800" y="2592870"/>
            <a:ext cx="9100473" cy="3445005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 rot="16200000">
            <a:off x="8674414" y="4076845"/>
            <a:ext cx="3445005" cy="477054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Tab. 1 Modell Stellungen von Kalibrierung und </a:t>
            </a:r>
            <a:r>
              <a:rPr lang="de-DE" sz="1400" dirty="0" err="1">
                <a:solidFill>
                  <a:schemeClr val="tx2"/>
                </a:solidFill>
              </a:rPr>
              <a:t>Sensitivitütanalyse</a:t>
            </a:r>
            <a:endParaRPr lang="de-DE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36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22"/>
          <a:stretch/>
        </p:blipFill>
        <p:spPr>
          <a:xfrm>
            <a:off x="874800" y="1295929"/>
            <a:ext cx="10577520" cy="1239446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1. Kalibrierung</a:t>
            </a: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9937391" y="1274608"/>
            <a:ext cx="1528784" cy="1274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874800" y="2707554"/>
          <a:ext cx="10591374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655">
                  <a:extLst>
                    <a:ext uri="{9D8B030D-6E8A-4147-A177-3AD203B41FA5}">
                      <a16:colId xmlns:a16="http://schemas.microsoft.com/office/drawing/2014/main" val="3990839019"/>
                    </a:ext>
                  </a:extLst>
                </a:gridCol>
                <a:gridCol w="1495803">
                  <a:extLst>
                    <a:ext uri="{9D8B030D-6E8A-4147-A177-3AD203B41FA5}">
                      <a16:colId xmlns:a16="http://schemas.microsoft.com/office/drawing/2014/main" val="3979100157"/>
                    </a:ext>
                  </a:extLst>
                </a:gridCol>
                <a:gridCol w="2244924">
                  <a:extLst>
                    <a:ext uri="{9D8B030D-6E8A-4147-A177-3AD203B41FA5}">
                      <a16:colId xmlns:a16="http://schemas.microsoft.com/office/drawing/2014/main" val="4294639841"/>
                    </a:ext>
                  </a:extLst>
                </a:gridCol>
                <a:gridCol w="1285534">
                  <a:extLst>
                    <a:ext uri="{9D8B030D-6E8A-4147-A177-3AD203B41FA5}">
                      <a16:colId xmlns:a16="http://schemas.microsoft.com/office/drawing/2014/main" val="1437902920"/>
                    </a:ext>
                  </a:extLst>
                </a:gridCol>
                <a:gridCol w="2552175">
                  <a:extLst>
                    <a:ext uri="{9D8B030D-6E8A-4147-A177-3AD203B41FA5}">
                      <a16:colId xmlns:a16="http://schemas.microsoft.com/office/drawing/2014/main" val="1424955077"/>
                    </a:ext>
                  </a:extLst>
                </a:gridCol>
                <a:gridCol w="978283">
                  <a:extLst>
                    <a:ext uri="{9D8B030D-6E8A-4147-A177-3AD203B41FA5}">
                      <a16:colId xmlns:a16="http://schemas.microsoft.com/office/drawing/2014/main" val="122955597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de-DE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Bodenparametern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de-DE" sz="1800" b="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Pflantzenparametern</a:t>
                      </a:r>
                      <a:endParaRPr lang="de-DE" sz="18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de-DE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Landnutzparametern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862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POROSITY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0,895555</a:t>
                      </a:r>
                      <a:endParaRPr lang="de-DE" sz="1600" b="1" i="0" u="none" strike="noStrike" dirty="0">
                        <a:solidFill>
                          <a:srgbClr val="FF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SAI_HT_RATIO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0,644889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MELT_FACTOR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1,986368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158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FIELD_CAPACITY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0,694404</a:t>
                      </a:r>
                      <a:endParaRPr lang="de-DE" sz="16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MAX_CAPACITY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1,165228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MIN_MELT_FACTOR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3,248343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49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SAT_WILT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0,686365</a:t>
                      </a:r>
                      <a:endParaRPr lang="de-DE" sz="16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MAX_SNOW_CAPACITY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1,289834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HBV_MELT_FOR_CORR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0,98563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HBV_BETA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9,721942</a:t>
                      </a:r>
                      <a:endParaRPr lang="de-DE" sz="16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RAIN_ICEPT_FACT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0,006612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REFREEZE_FACTOR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0,084683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60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MAX_CAP_RISE_RATE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0,541675</a:t>
                      </a:r>
                      <a:endParaRPr lang="de-DE" sz="16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SNOW_ICEPT_FACT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0,005178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HBV_MELT_ASP_CORR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0,794154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10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MAX_PERC_RATE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117,592564</a:t>
                      </a:r>
                      <a:endParaRPr lang="de-DE" sz="16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RAIN_ICEPT_PCT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0,936858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78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BASEFLOW_COEFF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0,108945</a:t>
                      </a:r>
                      <a:endParaRPr lang="de-DE" sz="16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SNOW_ICEPT_PCT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0,788624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60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999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BASEFLOW_N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9,237708</a:t>
                      </a:r>
                      <a:endParaRPr lang="de-DE" sz="16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60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141154"/>
                  </a:ext>
                </a:extLst>
              </a:tr>
            </a:tbl>
          </a:graphicData>
        </a:graphic>
      </p:graphicFrame>
      <p:sp>
        <p:nvSpPr>
          <p:cNvPr id="7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 rot="16200000">
            <a:off x="10047423" y="4137806"/>
            <a:ext cx="3337560" cy="477054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Tab. 2 Kalibriete Parametern nach 1. Kalibrierung C1  </a:t>
            </a:r>
          </a:p>
        </p:txBody>
      </p:sp>
    </p:spTree>
    <p:extLst>
      <p:ext uri="{BB962C8B-B14F-4D97-AF65-F5344CB8AC3E}">
        <p14:creationId xmlns:p14="http://schemas.microsoft.com/office/powerpoint/2010/main" val="178690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1. Kalibrierung Vergleich C1-Simulation mit Beobachtung</a:t>
            </a:r>
            <a:endParaRPr lang="de-DE" sz="2800" b="1" strike="noStrike" spc="-1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106129"/>
            <a:ext cx="9998821" cy="4999409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1195443" y="3733800"/>
            <a:ext cx="1485900" cy="22352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/>
          <p:cNvSpPr/>
          <p:nvPr/>
        </p:nvSpPr>
        <p:spPr>
          <a:xfrm>
            <a:off x="4645225" y="2195952"/>
            <a:ext cx="1485900" cy="22352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 rot="16200000">
            <a:off x="8865898" y="3112262"/>
            <a:ext cx="4489319" cy="477054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Abb. 18 Vergleichung der Simulation bei C1 mit Beobachtung zwischen 2004 und 2008</a:t>
            </a:r>
          </a:p>
        </p:txBody>
      </p:sp>
    </p:spTree>
    <p:extLst>
      <p:ext uri="{BB962C8B-B14F-4D97-AF65-F5344CB8AC3E}">
        <p14:creationId xmlns:p14="http://schemas.microsoft.com/office/powerpoint/2010/main" val="190767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Sensitivitätsanalyse</a:t>
            </a: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64" b="43288"/>
          <a:stretch/>
        </p:blipFill>
        <p:spPr>
          <a:xfrm>
            <a:off x="874800" y="1462571"/>
            <a:ext cx="9100473" cy="1953730"/>
          </a:xfrm>
          <a:prstGeom prst="rect">
            <a:avLst/>
          </a:prstGeom>
        </p:spPr>
      </p:pic>
      <p:cxnSp>
        <p:nvCxnSpPr>
          <p:cNvPr id="3" name="Gerader Verbinder 2"/>
          <p:cNvCxnSpPr/>
          <p:nvPr/>
        </p:nvCxnSpPr>
        <p:spPr>
          <a:xfrm>
            <a:off x="749300" y="2336800"/>
            <a:ext cx="9486900" cy="0"/>
          </a:xfrm>
          <a:prstGeom prst="line">
            <a:avLst/>
          </a:prstGeom>
          <a:ln w="762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laceHolder 1"/>
          <p:cNvSpPr txBox="1">
            <a:spLocks/>
          </p:cNvSpPr>
          <p:nvPr/>
        </p:nvSpPr>
        <p:spPr>
          <a:xfrm>
            <a:off x="874800" y="4003964"/>
            <a:ext cx="9391418" cy="186039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sz="2000" spc="-1" dirty="0">
                <a:solidFill>
                  <a:schemeClr val="tx2"/>
                </a:solidFill>
                <a:latin typeface="Open Sans"/>
              </a:rPr>
              <a:t>20 Probenahmen im Parametern Bereich 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endParaRPr lang="de-DE" sz="2000" spc="-1" dirty="0">
              <a:solidFill>
                <a:schemeClr val="tx2"/>
              </a:solidFill>
              <a:latin typeface="Open Sans"/>
            </a:endParaRP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sz="2000" spc="-1" dirty="0">
                <a:solidFill>
                  <a:schemeClr val="tx2"/>
                </a:solidFill>
                <a:latin typeface="Open Sans"/>
              </a:rPr>
              <a:t>Visualisierung mit durchschnittliche Abflüsse und NSE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sz="2000" spc="-1" dirty="0" err="1">
                <a:solidFill>
                  <a:schemeClr val="tx2"/>
                </a:solidFill>
                <a:latin typeface="Open Sans"/>
              </a:rPr>
              <a:t>Sensitivitätindex</a:t>
            </a:r>
            <a:endParaRPr lang="de-DE" sz="100" spc="-1" dirty="0">
              <a:solidFill>
                <a:schemeClr val="tx2"/>
              </a:solidFill>
              <a:latin typeface="Arial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E7316933-4087-8E4B-8B71-B44E62C50E70}"/>
              </a:ext>
            </a:extLst>
          </p:cNvPr>
          <p:cNvSpPr txBox="1"/>
          <p:nvPr/>
        </p:nvSpPr>
        <p:spPr>
          <a:xfrm>
            <a:off x="874800" y="3433133"/>
            <a:ext cx="5464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Tab. 3</a:t>
            </a:r>
          </a:p>
        </p:txBody>
      </p:sp>
    </p:spTree>
    <p:extLst>
      <p:ext uri="{BB962C8B-B14F-4D97-AF65-F5344CB8AC3E}">
        <p14:creationId xmlns:p14="http://schemas.microsoft.com/office/powerpoint/2010/main" val="1368163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Sensitivitätsanalyse von Bodenparametern</a:t>
            </a:r>
            <a:endParaRPr lang="de-DE" sz="2800" b="1" strike="noStrike" spc="-1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201719"/>
            <a:ext cx="10058400" cy="4571999"/>
          </a:xfrm>
          <a:prstGeom prst="rect">
            <a:avLst/>
          </a:prstGeom>
        </p:spPr>
      </p:pic>
      <p:cxnSp>
        <p:nvCxnSpPr>
          <p:cNvPr id="4" name="Gerade Verbindung mit Pfeil 3"/>
          <p:cNvCxnSpPr/>
          <p:nvPr/>
        </p:nvCxnSpPr>
        <p:spPr>
          <a:xfrm flipH="1">
            <a:off x="10464800" y="2497124"/>
            <a:ext cx="711200" cy="30480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 flipH="1">
            <a:off x="10056900" y="2915416"/>
            <a:ext cx="876300" cy="154015"/>
          </a:xfrm>
          <a:prstGeom prst="straightConnector1">
            <a:avLst/>
          </a:prstGeom>
          <a:ln w="57150">
            <a:solidFill>
              <a:srgbClr val="FF98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H="1" flipV="1">
            <a:off x="10507000" y="3767932"/>
            <a:ext cx="770600" cy="11349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H="1" flipV="1">
            <a:off x="10659400" y="3995319"/>
            <a:ext cx="723900" cy="2677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>
            <a:off x="1705900" y="1201719"/>
            <a:ext cx="0" cy="5965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>
            <a:off x="874800" y="5773718"/>
            <a:ext cx="8298697" cy="261610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Abb. 19 Verteilung von NSE und Durchfluss unter dem Bereich  jedes Boden-Parameters</a:t>
            </a:r>
          </a:p>
        </p:txBody>
      </p:sp>
    </p:spTree>
    <p:extLst>
      <p:ext uri="{BB962C8B-B14F-4D97-AF65-F5344CB8AC3E}">
        <p14:creationId xmlns:p14="http://schemas.microsoft.com/office/powerpoint/2010/main" val="208165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Sensitivitätsindex</a:t>
            </a: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PlaceHolder 1"/>
              <p:cNvSpPr txBox="1">
                <a:spLocks/>
              </p:cNvSpPr>
              <p:nvPr/>
            </p:nvSpPr>
            <p:spPr>
              <a:xfrm>
                <a:off x="874800" y="1260566"/>
                <a:ext cx="3336982" cy="4807725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0" tIns="0" rIns="0" bIns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pc="-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de-DE" sz="2800" i="1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2800" spc="-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800" i="1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de-DE" sz="28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800" i="1" spc="-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spc="-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2800" spc="-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2800" spc="-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800" i="1" spc="-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spc="-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2800" spc="-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sz="2800" spc="-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de-DE" sz="28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>
                  <a:lnSpc>
                    <a:spcPct val="100000"/>
                  </a:lnSpc>
                </a:pPr>
                <a:endParaRPr lang="de-DE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= Modellergebnis mit 10%iger </a:t>
                </a:r>
                <a:r>
                  <a:rPr lang="de-DE" sz="2000" b="1" spc="-1" dirty="0">
                    <a:solidFill>
                      <a:schemeClr val="tx2"/>
                    </a:solidFill>
                    <a:latin typeface="Open Sans"/>
                  </a:rPr>
                  <a:t>Erhöhung</a:t>
                </a:r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des Eingabeparameters</a:t>
                </a: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= Modellergebnis mit 10%iger </a:t>
                </a:r>
                <a:r>
                  <a:rPr lang="de-DE" sz="2000" b="1" spc="-1" dirty="0">
                    <a:solidFill>
                      <a:schemeClr val="tx2"/>
                    </a:solidFill>
                    <a:latin typeface="Open Sans"/>
                  </a:rPr>
                  <a:t>Verminderung</a:t>
                </a:r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des Eingabeparameters </a:t>
                </a: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= Modellergebnis mit </a:t>
                </a:r>
                <a:r>
                  <a:rPr lang="en-US" sz="2000" spc="-1" dirty="0" err="1">
                    <a:solidFill>
                      <a:schemeClr val="tx2"/>
                    </a:solidFill>
                    <a:latin typeface="Open Sans"/>
                  </a:rPr>
                  <a:t>Basiswert</a:t>
                </a:r>
                <a:r>
                  <a:rPr lang="en-US" sz="2000" spc="-1" dirty="0">
                    <a:solidFill>
                      <a:schemeClr val="tx2"/>
                    </a:solidFill>
                    <a:latin typeface="Open Sans"/>
                  </a:rPr>
                  <a:t> des </a:t>
                </a:r>
                <a:r>
                  <a:rPr lang="en-US" sz="2000" spc="-1" dirty="0" err="1">
                    <a:solidFill>
                      <a:schemeClr val="tx2"/>
                    </a:solidFill>
                    <a:latin typeface="Open Sans"/>
                  </a:rPr>
                  <a:t>Eingabeparameters</a:t>
                </a:r>
                <a:endParaRPr lang="en-US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:endParaRPr lang="en-US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(De </a:t>
                </a:r>
                <a:r>
                  <a:rPr lang="de-DE" sz="2000" spc="-1" dirty="0" err="1">
                    <a:solidFill>
                      <a:schemeClr val="tx2"/>
                    </a:solidFill>
                    <a:latin typeface="Open Sans"/>
                  </a:rPr>
                  <a:t>Roo</a:t>
                </a:r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1993)</a:t>
                </a:r>
              </a:p>
            </p:txBody>
          </p:sp>
        </mc:Choice>
        <mc:Fallback xmlns="">
          <p:sp>
            <p:nvSpPr>
              <p:cNvPr id="7" name="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00" y="1260566"/>
                <a:ext cx="3336982" cy="4807725"/>
              </a:xfrm>
              <a:prstGeom prst="rect">
                <a:avLst/>
              </a:prstGeom>
              <a:blipFill>
                <a:blip r:embed="rId2"/>
                <a:stretch>
                  <a:fillRect l="-4753" r="-1828" b="-4315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laceHolder 1"/>
              <p:cNvSpPr txBox="1">
                <a:spLocks/>
              </p:cNvSpPr>
              <p:nvPr/>
            </p:nvSpPr>
            <p:spPr>
              <a:xfrm>
                <a:off x="4495069" y="1260566"/>
                <a:ext cx="3138786" cy="4807725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0" tIns="0" rIns="0" bIns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pc="-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de-DE" sz="2800" i="1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spc="-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800" i="1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8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28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sz="28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de-DE" sz="28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8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28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sz="28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de-DE" sz="28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>
                  <a:lnSpc>
                    <a:spcPct val="100000"/>
                  </a:lnSpc>
                </a:pPr>
                <a:endParaRPr lang="de-DE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= Modellausgabe bei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= Mittelwert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= </a:t>
                </a:r>
                <a:r>
                  <a:rPr lang="de-DE" sz="2000" b="1" spc="-1" dirty="0">
                    <a:solidFill>
                      <a:schemeClr val="tx2"/>
                    </a:solidFill>
                    <a:latin typeface="Open Sans"/>
                  </a:rPr>
                  <a:t>kleinster</a:t>
                </a:r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Parameterwert</a:t>
                </a: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= </a:t>
                </a:r>
                <a:r>
                  <a:rPr lang="de-DE" sz="2000" b="1" spc="-1" dirty="0">
                    <a:solidFill>
                      <a:schemeClr val="tx2"/>
                    </a:solidFill>
                    <a:latin typeface="Open Sans"/>
                  </a:rPr>
                  <a:t>größter</a:t>
                </a:r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Parameterwert </a:t>
                </a: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000" spc="-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= Mittelwert von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>
                  <a:lnSpc>
                    <a:spcPct val="100000"/>
                  </a:lnSpc>
                </a:pPr>
                <a:endParaRPr lang="de-DE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(</a:t>
                </a:r>
                <a:r>
                  <a:rPr lang="de-DE" sz="2000" spc="-1" dirty="0" err="1">
                    <a:solidFill>
                      <a:schemeClr val="tx2"/>
                    </a:solidFill>
                    <a:latin typeface="Open Sans"/>
                  </a:rPr>
                  <a:t>Nearing</a:t>
                </a:r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et al. 1997)</a:t>
                </a:r>
              </a:p>
            </p:txBody>
          </p:sp>
        </mc:Choice>
        <mc:Fallback xmlns="">
          <p:sp>
            <p:nvSpPr>
              <p:cNvPr id="8" name="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069" y="1260566"/>
                <a:ext cx="3138786" cy="4807725"/>
              </a:xfrm>
              <a:prstGeom prst="rect">
                <a:avLst/>
              </a:prstGeom>
              <a:blipFill>
                <a:blip r:embed="rId3"/>
                <a:stretch>
                  <a:fillRect l="-5049" r="-6019" b="-4061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PlaceHolder 1"/>
              <p:cNvSpPr txBox="1">
                <a:spLocks/>
              </p:cNvSpPr>
              <p:nvPr/>
            </p:nvSpPr>
            <p:spPr>
              <a:xfrm>
                <a:off x="7917142" y="1260566"/>
                <a:ext cx="3679114" cy="2715689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0" tIns="0" rIns="0" bIns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spc="-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de-DE" sz="2600" i="1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6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𝑁𝑆𝐸</m:t>
                          </m:r>
                        </m:sub>
                      </m:sSub>
                      <m:r>
                        <a:rPr lang="en-US" sz="2600" spc="-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600" i="1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𝑁𝑆</m:t>
                          </m:r>
                          <m:sSub>
                            <m:sSubPr>
                              <m:ctrlPr>
                                <a:rPr lang="de-DE" sz="26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sz="2600" b="0" i="0" spc="-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  <m:r>
                            <a:rPr lang="en-US" sz="26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𝑁𝑆</m:t>
                          </m:r>
                          <m:sSub>
                            <m:sSubPr>
                              <m:ctrlPr>
                                <a:rPr lang="de-DE" sz="26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6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</m:num>
                        <m:den>
                          <m:r>
                            <a:rPr lang="en-US" sz="26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6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𝑁𝑆</m:t>
                          </m:r>
                          <m:sSub>
                            <m:sSubPr>
                              <m:ctrlPr>
                                <a:rPr lang="de-DE" sz="26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6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2600" spc="-1" dirty="0">
                  <a:solidFill>
                    <a:schemeClr val="tx2"/>
                  </a:solidFill>
                  <a:latin typeface="Open Sans"/>
                </a:endParaRPr>
              </a:p>
              <a:p>
                <a:pPr>
                  <a:lnSpc>
                    <a:spcPct val="100000"/>
                  </a:lnSpc>
                </a:pPr>
                <a:endParaRPr lang="de-DE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r>
                      <a:rPr lang="en-US" sz="2000" spc="-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𝑁𝑆</m:t>
                    </m:r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DE" sz="2000" b="0" i="0" spc="-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= Maximale (</a:t>
                </a:r>
                <a:r>
                  <a:rPr lang="de-DE" sz="2000" b="1" spc="-1" dirty="0">
                    <a:solidFill>
                      <a:schemeClr val="accent6"/>
                    </a:solidFill>
                    <a:latin typeface="Open Sans"/>
                  </a:rPr>
                  <a:t>am besten</a:t>
                </a:r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) NSE </a:t>
                </a: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r>
                      <a:rPr lang="en-US" sz="2000" spc="-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𝑁𝑆</m:t>
                    </m:r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</m:oMath>
                </a14:m>
                <a:r>
                  <a:rPr lang="en-US" sz="2000" spc="-1" dirty="0">
                    <a:solidFill>
                      <a:schemeClr val="tx2"/>
                    </a:solidFill>
                    <a:latin typeface="Open Sans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spc="-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𝑁𝑆</m:t>
                    </m:r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55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= 33%, 55% Quantils von geordneter </a:t>
                </a:r>
                <a:r>
                  <a:rPr lang="en-US" sz="2000" spc="-1" dirty="0">
                    <a:solidFill>
                      <a:schemeClr val="tx2"/>
                    </a:solidFill>
                    <a:latin typeface="Open Sans"/>
                  </a:rPr>
                  <a:t>NSE-</a:t>
                </a:r>
                <a:r>
                  <a:rPr lang="en-US" sz="2000" spc="-1" dirty="0" err="1">
                    <a:solidFill>
                      <a:schemeClr val="tx2"/>
                    </a:solidFill>
                    <a:latin typeface="Open Sans"/>
                  </a:rPr>
                  <a:t>Reihe</a:t>
                </a:r>
                <a:endParaRPr lang="de-DE" sz="2000" spc="-1" dirty="0">
                  <a:solidFill>
                    <a:schemeClr val="tx2"/>
                  </a:solidFill>
                  <a:latin typeface="Open Sans"/>
                </a:endParaRPr>
              </a:p>
            </p:txBody>
          </p:sp>
        </mc:Choice>
        <mc:Fallback xmlns="">
          <p:sp>
            <p:nvSpPr>
              <p:cNvPr id="9" name="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142" y="1260566"/>
                <a:ext cx="3679114" cy="2715689"/>
              </a:xfrm>
              <a:prstGeom prst="rect">
                <a:avLst/>
              </a:prstGeom>
              <a:blipFill>
                <a:blip r:embed="rId4"/>
                <a:stretch>
                  <a:fillRect l="-4312" b="-2921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laceHolder 1"/>
          <p:cNvSpPr txBox="1">
            <a:spLocks/>
          </p:cNvSpPr>
          <p:nvPr/>
        </p:nvSpPr>
        <p:spPr>
          <a:xfrm>
            <a:off x="7917142" y="4184073"/>
            <a:ext cx="3535178" cy="192578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400" b="1" spc="-1" dirty="0">
                <a:solidFill>
                  <a:schemeClr val="tx2"/>
                </a:solidFill>
                <a:latin typeface="Open Sans"/>
              </a:rPr>
              <a:t>Modellausgabe ?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sz="2000" spc="-1" dirty="0" err="1">
                <a:solidFill>
                  <a:schemeClr val="tx2"/>
                </a:solidFill>
                <a:latin typeface="Open Sans"/>
              </a:rPr>
              <a:t>Zustandvariabel</a:t>
            </a:r>
            <a:r>
              <a:rPr lang="de-DE" sz="2000" spc="-1" dirty="0">
                <a:solidFill>
                  <a:schemeClr val="tx2"/>
                </a:solidFill>
                <a:latin typeface="Open Sans"/>
              </a:rPr>
              <a:t> (Bodenfeuchte, Verdunstung) 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en-US" sz="2000" spc="-1" dirty="0" err="1">
                <a:solidFill>
                  <a:schemeClr val="tx2"/>
                </a:solidFill>
                <a:latin typeface="Open Sans"/>
              </a:rPr>
              <a:t>Abfluss</a:t>
            </a:r>
            <a:endParaRPr lang="en-US" sz="2000" spc="-1" dirty="0">
              <a:solidFill>
                <a:schemeClr val="tx2"/>
              </a:solidFill>
              <a:latin typeface="Open Sans"/>
            </a:endParaRP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en-US" sz="2000" b="1" spc="-1" dirty="0" err="1">
                <a:solidFill>
                  <a:srgbClr val="00B050"/>
                </a:solidFill>
                <a:latin typeface="Open Sans"/>
              </a:rPr>
              <a:t>Gütekriterium</a:t>
            </a:r>
            <a:r>
              <a:rPr lang="en-US" sz="2000" spc="-1" dirty="0">
                <a:solidFill>
                  <a:schemeClr val="tx2"/>
                </a:solidFill>
                <a:latin typeface="Open Sans"/>
              </a:rPr>
              <a:t> (</a:t>
            </a:r>
            <a:r>
              <a:rPr lang="en-US" sz="2000" b="1" spc="-1" dirty="0">
                <a:solidFill>
                  <a:srgbClr val="00B050"/>
                </a:solidFill>
                <a:latin typeface="Open Sans"/>
              </a:rPr>
              <a:t>NSE</a:t>
            </a:r>
            <a:r>
              <a:rPr lang="en-US" sz="2000" spc="-1" dirty="0">
                <a:solidFill>
                  <a:schemeClr val="tx2"/>
                </a:solidFill>
                <a:latin typeface="Open Sans"/>
              </a:rPr>
              <a:t>)</a:t>
            </a:r>
            <a:endParaRPr lang="de-DE" sz="2000" spc="-1" dirty="0">
              <a:solidFill>
                <a:schemeClr val="tx2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5138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 err="1">
                <a:solidFill>
                  <a:schemeClr val="tx2"/>
                </a:solidFill>
                <a:latin typeface="Open Sans"/>
              </a:rPr>
              <a:t>Sensitivitätindex</a:t>
            </a: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485481"/>
              </p:ext>
            </p:extLst>
          </p:nvPr>
        </p:nvGraphicFramePr>
        <p:xfrm>
          <a:off x="874800" y="1483571"/>
          <a:ext cx="10591376" cy="42901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6700">
                  <a:extLst>
                    <a:ext uri="{9D8B030D-6E8A-4147-A177-3AD203B41FA5}">
                      <a16:colId xmlns:a16="http://schemas.microsoft.com/office/drawing/2014/main" val="3070388606"/>
                    </a:ext>
                  </a:extLst>
                </a:gridCol>
                <a:gridCol w="1392446">
                  <a:extLst>
                    <a:ext uri="{9D8B030D-6E8A-4147-A177-3AD203B41FA5}">
                      <a16:colId xmlns:a16="http://schemas.microsoft.com/office/drawing/2014/main" val="3990839019"/>
                    </a:ext>
                  </a:extLst>
                </a:gridCol>
                <a:gridCol w="1392446">
                  <a:extLst>
                    <a:ext uri="{9D8B030D-6E8A-4147-A177-3AD203B41FA5}">
                      <a16:colId xmlns:a16="http://schemas.microsoft.com/office/drawing/2014/main" val="3979100157"/>
                    </a:ext>
                  </a:extLst>
                </a:gridCol>
                <a:gridCol w="1392446">
                  <a:extLst>
                    <a:ext uri="{9D8B030D-6E8A-4147-A177-3AD203B41FA5}">
                      <a16:colId xmlns:a16="http://schemas.microsoft.com/office/drawing/2014/main" val="4294639841"/>
                    </a:ext>
                  </a:extLst>
                </a:gridCol>
                <a:gridCol w="1392446">
                  <a:extLst>
                    <a:ext uri="{9D8B030D-6E8A-4147-A177-3AD203B41FA5}">
                      <a16:colId xmlns:a16="http://schemas.microsoft.com/office/drawing/2014/main" val="1437902920"/>
                    </a:ext>
                  </a:extLst>
                </a:gridCol>
                <a:gridCol w="1392446">
                  <a:extLst>
                    <a:ext uri="{9D8B030D-6E8A-4147-A177-3AD203B41FA5}">
                      <a16:colId xmlns:a16="http://schemas.microsoft.com/office/drawing/2014/main" val="1424955077"/>
                    </a:ext>
                  </a:extLst>
                </a:gridCol>
                <a:gridCol w="1392446">
                  <a:extLst>
                    <a:ext uri="{9D8B030D-6E8A-4147-A177-3AD203B41FA5}">
                      <a16:colId xmlns:a16="http://schemas.microsoft.com/office/drawing/2014/main" val="1229555975"/>
                    </a:ext>
                  </a:extLst>
                </a:gridCol>
              </a:tblGrid>
              <a:tr h="476683">
                <a:tc>
                  <a:txBody>
                    <a:bodyPr/>
                    <a:lstStyle/>
                    <a:p>
                      <a:pPr algn="l"/>
                      <a:r>
                        <a:rPr lang="de-DE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Bodenparametern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de-DE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SI_NSE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de-DE" sz="1800" b="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SI_Nearing_NSE</a:t>
                      </a:r>
                      <a:endParaRPr lang="de-DE" sz="18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de-DE" sz="1800" b="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SI_Nearing_Q</a:t>
                      </a:r>
                      <a:endParaRPr lang="de-DE" sz="18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862381"/>
                  </a:ext>
                </a:extLst>
              </a:tr>
              <a:tr h="476683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sng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POROSITY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0,645511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57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-11,964552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-89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0,31052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158135"/>
                  </a:ext>
                </a:extLst>
              </a:tr>
              <a:tr h="476683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sng" strike="noStrike" dirty="0">
                          <a:solidFill>
                            <a:srgbClr val="92D05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FIELD_CAPACITY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0,668246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59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4,597371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-2,44628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-96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49588"/>
                  </a:ext>
                </a:extLst>
              </a:tr>
              <a:tr h="476683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98DD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SAT_WILT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0,144958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0,576679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-0,169124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5315"/>
                  </a:ext>
                </a:extLst>
              </a:tr>
              <a:tr h="476683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HBV_BETA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0,059557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-53,600258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-400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-7,641597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-300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60300"/>
                  </a:ext>
                </a:extLst>
              </a:tr>
              <a:tr h="476683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MAX_CAP_RISE_RATE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0,002678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0,000924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0,021714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107134"/>
                  </a:ext>
                </a:extLst>
              </a:tr>
              <a:tr h="476683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00B0F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MAX_PERC_RATE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-39,932124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-298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-0,364575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-14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788464"/>
                  </a:ext>
                </a:extLst>
              </a:tr>
              <a:tr h="476683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sng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BASEFLOW_COEFF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1,136438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-1,401055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-10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-0,031297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999801"/>
                  </a:ext>
                </a:extLst>
              </a:tr>
              <a:tr h="476683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BASEFLOW_N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141154"/>
                  </a:ext>
                </a:extLst>
              </a:tr>
            </a:tbl>
          </a:graphicData>
        </a:graphic>
      </p:graphicFrame>
      <p:sp>
        <p:nvSpPr>
          <p:cNvPr id="5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>
            <a:off x="874800" y="5832710"/>
            <a:ext cx="8298697" cy="261610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Tab. 4 </a:t>
            </a:r>
            <a:r>
              <a:rPr lang="de-DE" sz="1400" spc="-1" dirty="0" err="1">
                <a:solidFill>
                  <a:schemeClr val="tx2"/>
                </a:solidFill>
                <a:latin typeface="Open Sans"/>
              </a:rPr>
              <a:t>Sensitivitätindex</a:t>
            </a:r>
            <a:r>
              <a:rPr lang="de-DE" sz="1400" spc="-1" dirty="0">
                <a:solidFill>
                  <a:schemeClr val="tx2"/>
                </a:solidFill>
                <a:latin typeface="Open Sans"/>
              </a:rPr>
              <a:t> jedes Parameters mit Methoden SI_NSE, </a:t>
            </a:r>
            <a:r>
              <a:rPr lang="de-DE" sz="1400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SI_Nearing_NSE</a:t>
            </a:r>
            <a:r>
              <a:rPr lang="de-DE" sz="14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und </a:t>
            </a:r>
            <a:r>
              <a:rPr lang="de-DE" sz="1400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SI_Nearing_Q</a:t>
            </a:r>
            <a:endParaRPr lang="de-DE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728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rgbClr val="1F497D"/>
                </a:solidFill>
                <a:latin typeface="Open Sans"/>
              </a:rPr>
              <a:t>Sensitivitätsanalyse von Landnutzparametern</a:t>
            </a: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 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1051555"/>
            <a:ext cx="8229617" cy="475489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201719"/>
            <a:ext cx="10058400" cy="4571999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>
            <a:off x="874800" y="5803214"/>
            <a:ext cx="8298697" cy="261610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Abb. 20 Verteilung von NSE und Durchfluss unter dem Bereich  jedes Landnutzparameters</a:t>
            </a:r>
          </a:p>
        </p:txBody>
      </p:sp>
    </p:spTree>
    <p:extLst>
      <p:ext uri="{BB962C8B-B14F-4D97-AF65-F5344CB8AC3E}">
        <p14:creationId xmlns:p14="http://schemas.microsoft.com/office/powerpoint/2010/main" val="3292631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1. Motivation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1027080"/>
            <a:ext cx="9326819" cy="481667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 Regular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Erstellen eines Wasserhaushaltsmodells vom </a:t>
            </a:r>
            <a:r>
              <a:rPr lang="de-DE" sz="1800" spc="-1" dirty="0" err="1">
                <a:solidFill>
                  <a:srgbClr val="00305E"/>
                </a:solidFill>
                <a:latin typeface="Open Sans Regular"/>
              </a:rPr>
              <a:t>Einzugegebiet</a:t>
            </a: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 </a:t>
            </a:r>
            <a:r>
              <a:rPr lang="de-DE" sz="1800" spc="-1" dirty="0" err="1">
                <a:solidFill>
                  <a:srgbClr val="00305E"/>
                </a:solidFill>
                <a:latin typeface="Open Sans Regular"/>
              </a:rPr>
              <a:t>Kreischa</a:t>
            </a: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 mit Raven zur ...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 Regular"/>
            </a:endParaRPr>
          </a:p>
          <a:p>
            <a:pPr marL="342900" indent="-342900">
              <a:lnSpc>
                <a:spcPct val="100000"/>
              </a:lnSpc>
              <a:spcBef>
                <a:spcPts val="1199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Hydrologische Beschreibung des EZGs für die </a:t>
            </a:r>
            <a:r>
              <a:rPr lang="de-DE" sz="1800" b="1" spc="-1" dirty="0">
                <a:solidFill>
                  <a:srgbClr val="00305E"/>
                </a:solidFill>
                <a:latin typeface="Open Sans Regular"/>
              </a:rPr>
              <a:t>aktuelle</a:t>
            </a: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 Situation</a:t>
            </a:r>
          </a:p>
          <a:p>
            <a:pPr marL="342900" indent="-342900">
              <a:lnSpc>
                <a:spcPct val="100000"/>
              </a:lnSpc>
              <a:spcBef>
                <a:spcPts val="1199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Abschätzung des Wasserhaushaltes unter </a:t>
            </a:r>
            <a:r>
              <a:rPr lang="de-DE" sz="1800" b="1" spc="-1" dirty="0">
                <a:solidFill>
                  <a:srgbClr val="00305E"/>
                </a:solidFill>
                <a:latin typeface="Open Sans Regular"/>
              </a:rPr>
              <a:t>zukünftigen</a:t>
            </a: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 Klimaszenarien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b="0" strike="noStrike" spc="-1" dirty="0">
              <a:solidFill>
                <a:srgbClr val="00305E"/>
              </a:solidFill>
              <a:latin typeface="Open Sans Regular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b="0" strike="noStrike" spc="-1" dirty="0">
              <a:solidFill>
                <a:srgbClr val="FF0000"/>
              </a:solidFill>
              <a:latin typeface="Open Sans Regular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FF0000"/>
              </a:solidFill>
              <a:latin typeface="Open Sans Regular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b="0" strike="noStrike" spc="-1" dirty="0">
              <a:solidFill>
                <a:srgbClr val="FF0000"/>
              </a:solidFill>
              <a:latin typeface="Open Sans Regular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FF0000"/>
              </a:solidFill>
              <a:latin typeface="Open Sans Regular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FF0000"/>
                </a:solidFill>
                <a:latin typeface="Open Sans Regular"/>
              </a:rPr>
              <a:t>Motivation, Fazit, fehlende Überschriften auf Folie 25 und 31</a:t>
            </a:r>
          </a:p>
        </p:txBody>
      </p:sp>
    </p:spTree>
    <p:extLst>
      <p:ext uri="{BB962C8B-B14F-4D97-AF65-F5344CB8AC3E}">
        <p14:creationId xmlns:p14="http://schemas.microsoft.com/office/powerpoint/2010/main" val="2239480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rgbClr val="1F497D"/>
                </a:solidFill>
                <a:latin typeface="Open Sans"/>
              </a:rPr>
              <a:t>Sensitivitätsanalyse von </a:t>
            </a:r>
            <a:r>
              <a:rPr lang="de-DE" sz="2800" spc="-1" dirty="0" err="1">
                <a:solidFill>
                  <a:srgbClr val="1F497D"/>
                </a:solidFill>
                <a:latin typeface="Open Sans"/>
              </a:rPr>
              <a:t>Pflantzenparametern</a:t>
            </a: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201719"/>
            <a:ext cx="10058400" cy="4571999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>
            <a:off x="874800" y="5803214"/>
            <a:ext cx="8298697" cy="261610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Abb. 21 Verteilung von NSE und Durchfluss unter dem Bereich  jedes Parameters</a:t>
            </a:r>
          </a:p>
        </p:txBody>
      </p:sp>
    </p:spTree>
    <p:extLst>
      <p:ext uri="{BB962C8B-B14F-4D97-AF65-F5344CB8AC3E}">
        <p14:creationId xmlns:p14="http://schemas.microsoft.com/office/powerpoint/2010/main" val="4211833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2. Kalibrierung</a:t>
            </a: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1"/>
          <p:cNvSpPr txBox="1">
            <a:spLocks/>
          </p:cNvSpPr>
          <p:nvPr/>
        </p:nvSpPr>
        <p:spPr>
          <a:xfrm>
            <a:off x="874800" y="1260566"/>
            <a:ext cx="9391418" cy="113833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sz="2400" b="1" spc="-1" dirty="0">
                <a:solidFill>
                  <a:srgbClr val="00B050"/>
                </a:solidFill>
                <a:latin typeface="Open Sans"/>
              </a:rPr>
              <a:t>3</a:t>
            </a:r>
            <a:r>
              <a:rPr lang="de-DE" sz="2000" spc="-1" dirty="0">
                <a:solidFill>
                  <a:schemeClr val="tx2"/>
                </a:solidFill>
                <a:latin typeface="Open Sans"/>
              </a:rPr>
              <a:t> sensitive Modell-Parametern mit </a:t>
            </a:r>
            <a:r>
              <a:rPr lang="de-DE" sz="2400" b="1" spc="-1" dirty="0">
                <a:solidFill>
                  <a:srgbClr val="00B050"/>
                </a:solidFill>
                <a:latin typeface="Open Sans"/>
              </a:rPr>
              <a:t>6</a:t>
            </a:r>
            <a:r>
              <a:rPr lang="de-DE" sz="2000" spc="-1" dirty="0">
                <a:solidFill>
                  <a:schemeClr val="tx2"/>
                </a:solidFill>
                <a:latin typeface="Open Sans"/>
              </a:rPr>
              <a:t> Bodenklassen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sz="2400" b="1" spc="-1" dirty="0">
                <a:solidFill>
                  <a:schemeClr val="tx2"/>
                </a:solidFill>
                <a:latin typeface="Open Sans"/>
              </a:rPr>
              <a:t>17</a:t>
            </a:r>
            <a:r>
              <a:rPr lang="de-DE" sz="2000" spc="-1" dirty="0">
                <a:solidFill>
                  <a:schemeClr val="tx2"/>
                </a:solidFill>
                <a:latin typeface="Open Sans"/>
              </a:rPr>
              <a:t> nicht sensitive Modell-Parametern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sz="2400" b="1" spc="-1" dirty="0">
                <a:solidFill>
                  <a:srgbClr val="FF0000"/>
                </a:solidFill>
                <a:latin typeface="Open Sans"/>
              </a:rPr>
              <a:t>3</a:t>
            </a:r>
            <a:r>
              <a:rPr lang="de-DE" sz="2000" spc="-1" dirty="0">
                <a:solidFill>
                  <a:schemeClr val="tx2"/>
                </a:solidFill>
                <a:latin typeface="Open Sans"/>
              </a:rPr>
              <a:t> zusätzliche Faktor-Parametern für </a:t>
            </a:r>
            <a:r>
              <a:rPr lang="de-DE" sz="2000" spc="-1" dirty="0">
                <a:solidFill>
                  <a:srgbClr val="FF0000"/>
                </a:solidFill>
                <a:latin typeface="Open Sans"/>
              </a:rPr>
              <a:t>Mächtigkeit</a:t>
            </a:r>
            <a:endParaRPr lang="de-DE" sz="100" spc="-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64"/>
          <a:stretch/>
        </p:blipFill>
        <p:spPr>
          <a:xfrm>
            <a:off x="779318" y="2395504"/>
            <a:ext cx="9100473" cy="3445005"/>
          </a:xfrm>
          <a:prstGeom prst="rect">
            <a:avLst/>
          </a:prstGeom>
        </p:spPr>
      </p:pic>
      <p:cxnSp>
        <p:nvCxnSpPr>
          <p:cNvPr id="5" name="Gerader Verbinder 4"/>
          <p:cNvCxnSpPr/>
          <p:nvPr/>
        </p:nvCxnSpPr>
        <p:spPr>
          <a:xfrm>
            <a:off x="779318" y="4102100"/>
            <a:ext cx="9486900" cy="0"/>
          </a:xfrm>
          <a:prstGeom prst="line">
            <a:avLst/>
          </a:prstGeom>
          <a:ln w="762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>
            <a:off x="779318" y="3403600"/>
            <a:ext cx="9486900" cy="0"/>
          </a:xfrm>
          <a:prstGeom prst="line">
            <a:avLst/>
          </a:prstGeom>
          <a:ln w="762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/>
        </p:nvSpPr>
        <p:spPr>
          <a:xfrm>
            <a:off x="7200900" y="4498547"/>
            <a:ext cx="508000" cy="1374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D30575B3-3B97-734D-BDC1-096503F17180}"/>
              </a:ext>
            </a:extLst>
          </p:cNvPr>
          <p:cNvSpPr txBox="1"/>
          <p:nvPr/>
        </p:nvSpPr>
        <p:spPr>
          <a:xfrm>
            <a:off x="874800" y="5832710"/>
            <a:ext cx="8298697" cy="261610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Tab. 5</a:t>
            </a:r>
          </a:p>
        </p:txBody>
      </p:sp>
    </p:spTree>
    <p:extLst>
      <p:ext uri="{BB962C8B-B14F-4D97-AF65-F5344CB8AC3E}">
        <p14:creationId xmlns:p14="http://schemas.microsoft.com/office/powerpoint/2010/main" val="325918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2. Kalibrierung Vergleich </a:t>
            </a:r>
            <a:r>
              <a:rPr lang="de-DE" sz="2800" spc="-1" dirty="0" err="1">
                <a:solidFill>
                  <a:schemeClr val="tx2"/>
                </a:solidFill>
                <a:latin typeface="Open Sans"/>
              </a:rPr>
              <a:t>Cx</a:t>
            </a:r>
            <a:r>
              <a:rPr lang="de-DE" sz="2800" spc="-1" dirty="0">
                <a:solidFill>
                  <a:schemeClr val="tx2"/>
                </a:solidFill>
                <a:latin typeface="Open Sans"/>
              </a:rPr>
              <a:t>-Simulation mit Beobachtung</a:t>
            </a:r>
            <a:endParaRPr lang="de-DE" sz="2800" b="1" strike="noStrike" spc="-1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163980"/>
            <a:ext cx="9883117" cy="4941558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1202199" y="3733800"/>
            <a:ext cx="1485900" cy="22352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/>
          <p:cNvSpPr/>
          <p:nvPr/>
        </p:nvSpPr>
        <p:spPr>
          <a:xfrm>
            <a:off x="4651981" y="2043549"/>
            <a:ext cx="1485900" cy="22352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 rot="16200000">
            <a:off x="8865898" y="3112262"/>
            <a:ext cx="4489319" cy="477054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Abb. 22 Vergleichung der Simulation bei C1, C2 und C3 mit Beobachtung zwischen 2004 und 2008</a:t>
            </a:r>
          </a:p>
        </p:txBody>
      </p:sp>
    </p:spTree>
    <p:extLst>
      <p:ext uri="{BB962C8B-B14F-4D97-AF65-F5344CB8AC3E}">
        <p14:creationId xmlns:p14="http://schemas.microsoft.com/office/powerpoint/2010/main" val="166074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Vergleich </a:t>
            </a:r>
            <a:r>
              <a:rPr lang="de-DE" sz="2800" spc="-1" dirty="0" err="1">
                <a:solidFill>
                  <a:schemeClr val="tx2"/>
                </a:solidFill>
                <a:latin typeface="Open Sans"/>
              </a:rPr>
              <a:t>Cx</a:t>
            </a:r>
            <a:r>
              <a:rPr lang="de-DE" sz="2800" spc="-1" dirty="0">
                <a:solidFill>
                  <a:schemeClr val="tx2"/>
                </a:solidFill>
                <a:latin typeface="Open Sans"/>
              </a:rPr>
              <a:t>-Simulation mit Beobachtung im Jahr 2004</a:t>
            </a:r>
            <a:endParaRPr lang="de-DE" sz="2800" b="1" strike="noStrike" spc="-1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163980"/>
            <a:ext cx="9883117" cy="4941557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 rot="16200000">
            <a:off x="8865898" y="3112262"/>
            <a:ext cx="4489319" cy="477054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Abb. 23 Vergleichung der Simulation bei C1, C2 und C3 mit Beobachtung im </a:t>
            </a:r>
            <a:r>
              <a:rPr lang="de-DE" sz="1400" dirty="0" err="1">
                <a:solidFill>
                  <a:schemeClr val="tx2"/>
                </a:solidFill>
              </a:rPr>
              <a:t>Jahe</a:t>
            </a:r>
            <a:r>
              <a:rPr lang="de-DE" sz="1400" dirty="0">
                <a:solidFill>
                  <a:schemeClr val="tx2"/>
                </a:solidFill>
              </a:rPr>
              <a:t> 2004 </a:t>
            </a:r>
          </a:p>
        </p:txBody>
      </p:sp>
    </p:spTree>
    <p:extLst>
      <p:ext uri="{BB962C8B-B14F-4D97-AF65-F5344CB8AC3E}">
        <p14:creationId xmlns:p14="http://schemas.microsoft.com/office/powerpoint/2010/main" val="2395586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Kalibrierte Parametern bei C2 und C3</a:t>
            </a: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565564"/>
            <a:ext cx="10534658" cy="343104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9919855" y="3514875"/>
            <a:ext cx="1472285" cy="1481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874799" y="5584813"/>
            <a:ext cx="7479491" cy="49183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400" spc="-1" dirty="0">
                <a:solidFill>
                  <a:schemeClr val="tx2"/>
                </a:solidFill>
                <a:latin typeface="Open Sans"/>
              </a:rPr>
              <a:t>Kalibrierte Parametern-Satz aus C2</a:t>
            </a:r>
          </a:p>
        </p:txBody>
      </p:sp>
      <p:sp>
        <p:nvSpPr>
          <p:cNvPr id="3" name="Nach rechts gekrümmter Pfeil 2"/>
          <p:cNvSpPr/>
          <p:nvPr/>
        </p:nvSpPr>
        <p:spPr>
          <a:xfrm>
            <a:off x="162232" y="3768436"/>
            <a:ext cx="653685" cy="2130919"/>
          </a:xfrm>
          <a:prstGeom prst="curvedRightArrow">
            <a:avLst>
              <a:gd name="adj1" fmla="val 25000"/>
              <a:gd name="adj2" fmla="val 78655"/>
              <a:gd name="adj3" fmla="val 25000"/>
            </a:avLst>
          </a:prstGeom>
          <a:solidFill>
            <a:schemeClr val="tx2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Nach links gekrümmter Pfeil 6"/>
          <p:cNvSpPr/>
          <p:nvPr/>
        </p:nvSpPr>
        <p:spPr>
          <a:xfrm>
            <a:off x="11452320" y="2396835"/>
            <a:ext cx="582364" cy="1968687"/>
          </a:xfrm>
          <a:prstGeom prst="curvedLeftArrow">
            <a:avLst/>
          </a:prstGeom>
          <a:solidFill>
            <a:srgbClr val="FF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>
            <a:off x="874800" y="5052184"/>
            <a:ext cx="8446181" cy="261610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Tab. 6 Modell Stellungen und </a:t>
            </a:r>
            <a:r>
              <a:rPr lang="de-DE" sz="1400" dirty="0" err="1">
                <a:solidFill>
                  <a:schemeClr val="tx2"/>
                </a:solidFill>
              </a:rPr>
              <a:t>Gütekritrien</a:t>
            </a:r>
            <a:r>
              <a:rPr lang="de-DE" sz="1400" dirty="0">
                <a:solidFill>
                  <a:schemeClr val="tx2"/>
                </a:solidFill>
              </a:rPr>
              <a:t> der </a:t>
            </a:r>
            <a:r>
              <a:rPr lang="de-DE" sz="1400" dirty="0" err="1">
                <a:solidFill>
                  <a:schemeClr val="tx2"/>
                </a:solidFill>
              </a:rPr>
              <a:t>SImulation</a:t>
            </a:r>
            <a:r>
              <a:rPr lang="de-DE" sz="1400" dirty="0">
                <a:solidFill>
                  <a:schemeClr val="tx2"/>
                </a:solidFill>
              </a:rPr>
              <a:t> von Kalibrierung und </a:t>
            </a:r>
            <a:r>
              <a:rPr lang="de-DE" sz="1400" dirty="0" err="1">
                <a:solidFill>
                  <a:schemeClr val="tx2"/>
                </a:solidFill>
              </a:rPr>
              <a:t>Sensitivitütanalyse</a:t>
            </a:r>
            <a:endParaRPr lang="de-DE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3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3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Kalibrierte Parametern bei C2 und C3</a:t>
            </a: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760417"/>
              </p:ext>
            </p:extLst>
          </p:nvPr>
        </p:nvGraphicFramePr>
        <p:xfrm>
          <a:off x="874800" y="1595519"/>
          <a:ext cx="10591384" cy="36902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3923">
                  <a:extLst>
                    <a:ext uri="{9D8B030D-6E8A-4147-A177-3AD203B41FA5}">
                      <a16:colId xmlns:a16="http://schemas.microsoft.com/office/drawing/2014/main" val="3990839019"/>
                    </a:ext>
                  </a:extLst>
                </a:gridCol>
                <a:gridCol w="1323923">
                  <a:extLst>
                    <a:ext uri="{9D8B030D-6E8A-4147-A177-3AD203B41FA5}">
                      <a16:colId xmlns:a16="http://schemas.microsoft.com/office/drawing/2014/main" val="3979100157"/>
                    </a:ext>
                  </a:extLst>
                </a:gridCol>
                <a:gridCol w="1323923">
                  <a:extLst>
                    <a:ext uri="{9D8B030D-6E8A-4147-A177-3AD203B41FA5}">
                      <a16:colId xmlns:a16="http://schemas.microsoft.com/office/drawing/2014/main" val="4294639841"/>
                    </a:ext>
                  </a:extLst>
                </a:gridCol>
                <a:gridCol w="1323923">
                  <a:extLst>
                    <a:ext uri="{9D8B030D-6E8A-4147-A177-3AD203B41FA5}">
                      <a16:colId xmlns:a16="http://schemas.microsoft.com/office/drawing/2014/main" val="1013074402"/>
                    </a:ext>
                  </a:extLst>
                </a:gridCol>
                <a:gridCol w="1323923">
                  <a:extLst>
                    <a:ext uri="{9D8B030D-6E8A-4147-A177-3AD203B41FA5}">
                      <a16:colId xmlns:a16="http://schemas.microsoft.com/office/drawing/2014/main" val="514649793"/>
                    </a:ext>
                  </a:extLst>
                </a:gridCol>
                <a:gridCol w="1323923">
                  <a:extLst>
                    <a:ext uri="{9D8B030D-6E8A-4147-A177-3AD203B41FA5}">
                      <a16:colId xmlns:a16="http://schemas.microsoft.com/office/drawing/2014/main" val="1437902920"/>
                    </a:ext>
                  </a:extLst>
                </a:gridCol>
                <a:gridCol w="1323923">
                  <a:extLst>
                    <a:ext uri="{9D8B030D-6E8A-4147-A177-3AD203B41FA5}">
                      <a16:colId xmlns:a16="http://schemas.microsoft.com/office/drawing/2014/main" val="1424955077"/>
                    </a:ext>
                  </a:extLst>
                </a:gridCol>
                <a:gridCol w="1323923">
                  <a:extLst>
                    <a:ext uri="{9D8B030D-6E8A-4147-A177-3AD203B41FA5}">
                      <a16:colId xmlns:a16="http://schemas.microsoft.com/office/drawing/2014/main" val="1229555975"/>
                    </a:ext>
                  </a:extLst>
                </a:gridCol>
              </a:tblGrid>
              <a:tr h="360217">
                <a:tc gridSpan="2">
                  <a:txBody>
                    <a:bodyPr/>
                    <a:lstStyle/>
                    <a:p>
                      <a:pPr algn="ctr"/>
                      <a:r>
                        <a:rPr lang="de-DE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POROSITY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FIELD_CAPACITY</a:t>
                      </a:r>
                      <a:endParaRPr lang="de-DE" sz="18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8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BASEFLOW_COEFF</a:t>
                      </a:r>
                      <a:endParaRPr lang="de-DE" sz="18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8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Mächtigkeit-Faktor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862381"/>
                  </a:ext>
                </a:extLst>
              </a:tr>
              <a:tr h="249382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158135"/>
                  </a:ext>
                </a:extLst>
              </a:tr>
              <a:tr h="511857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0,102768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0,100076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0,99566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0,015544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0,872879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0,981749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4,706877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3,450318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49588"/>
                  </a:ext>
                </a:extLst>
              </a:tr>
              <a:tr h="511857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0,747117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0,250505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0,687251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0,925398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0,964958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0,989343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5,635506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1,830838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5315"/>
                  </a:ext>
                </a:extLst>
              </a:tr>
              <a:tr h="511857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0,483003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0,564949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0,364534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0,76139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0,852413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0,71702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4,418742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1,118068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60300"/>
                  </a:ext>
                </a:extLst>
              </a:tr>
              <a:tr h="511857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0,854462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0,873911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0,148445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0,998552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0,080138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0,113543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600" b="0" i="0" u="none" strike="noStrike" dirty="0">
                        <a:solidFill>
                          <a:schemeClr val="tx2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600" b="0" i="0" u="none" strike="noStrike">
                        <a:solidFill>
                          <a:schemeClr val="tx2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107134"/>
                  </a:ext>
                </a:extLst>
              </a:tr>
              <a:tr h="511857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0,360777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0,363574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0,837325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0,97536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0,904997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0,584187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600" b="0" i="0" u="none" strike="noStrike" dirty="0">
                        <a:solidFill>
                          <a:schemeClr val="tx2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600" b="0" i="0" u="none" strike="noStrike" dirty="0">
                        <a:solidFill>
                          <a:schemeClr val="tx2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788464"/>
                  </a:ext>
                </a:extLst>
              </a:tr>
              <a:tr h="511857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0,526367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0,465144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0,019201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0,997553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0,059493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0,848259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600" b="0" i="0" u="none" strike="noStrike" dirty="0">
                        <a:solidFill>
                          <a:schemeClr val="tx2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600" b="0" i="0" u="none" strike="noStrike" dirty="0">
                        <a:solidFill>
                          <a:schemeClr val="tx2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9998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>
            <a:off x="874800" y="5304931"/>
            <a:ext cx="6823858" cy="261610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Tab. 7 Kalibriete Parametern (Teil dazu) nach 2. Kalibrierung C2 und C3  </a:t>
            </a:r>
          </a:p>
        </p:txBody>
      </p:sp>
    </p:spTree>
    <p:extLst>
      <p:ext uri="{BB962C8B-B14F-4D97-AF65-F5344CB8AC3E}">
        <p14:creationId xmlns:p14="http://schemas.microsoft.com/office/powerpoint/2010/main" val="4222764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4.2 Validierung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Homogenität prüfen</a:t>
            </a:r>
            <a:endParaRPr lang="de-DE" sz="2800" b="1" strike="noStrike" spc="-1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159873"/>
            <a:ext cx="10058400" cy="4874454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 rot="16200000">
            <a:off x="8865898" y="3156506"/>
            <a:ext cx="4489319" cy="477054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Abb. 24Vergleichung der Simulation bei C1, C2 und C3 mit Beobachtung im </a:t>
            </a:r>
            <a:r>
              <a:rPr lang="de-DE" sz="1400" dirty="0" err="1">
                <a:solidFill>
                  <a:schemeClr val="tx2"/>
                </a:solidFill>
              </a:rPr>
              <a:t>Jahe</a:t>
            </a:r>
            <a:r>
              <a:rPr lang="de-DE" sz="1400" dirty="0">
                <a:solidFill>
                  <a:schemeClr val="tx2"/>
                </a:solidFill>
              </a:rPr>
              <a:t> 2004 </a:t>
            </a:r>
          </a:p>
        </p:txBody>
      </p:sp>
    </p:spTree>
    <p:extLst>
      <p:ext uri="{BB962C8B-B14F-4D97-AF65-F5344CB8AC3E}">
        <p14:creationId xmlns:p14="http://schemas.microsoft.com/office/powerpoint/2010/main" val="1669636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4.2 Validierung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Homogenität prüfen</a:t>
            </a:r>
            <a:endParaRPr lang="de-DE" sz="2800" b="1" strike="noStrike" spc="-1" dirty="0">
              <a:solidFill>
                <a:schemeClr val="tx2"/>
              </a:solidFill>
              <a:latin typeface="Arial"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966769"/>
              </p:ext>
            </p:extLst>
          </p:nvPr>
        </p:nvGraphicFramePr>
        <p:xfrm>
          <a:off x="874800" y="1483571"/>
          <a:ext cx="10591377" cy="2646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9127">
                  <a:extLst>
                    <a:ext uri="{9D8B030D-6E8A-4147-A177-3AD203B41FA5}">
                      <a16:colId xmlns:a16="http://schemas.microsoft.com/office/drawing/2014/main" val="3070388606"/>
                    </a:ext>
                  </a:extLst>
                </a:gridCol>
                <a:gridCol w="1465375">
                  <a:extLst>
                    <a:ext uri="{9D8B030D-6E8A-4147-A177-3AD203B41FA5}">
                      <a16:colId xmlns:a16="http://schemas.microsoft.com/office/drawing/2014/main" val="3990839019"/>
                    </a:ext>
                  </a:extLst>
                </a:gridCol>
                <a:gridCol w="1465375">
                  <a:extLst>
                    <a:ext uri="{9D8B030D-6E8A-4147-A177-3AD203B41FA5}">
                      <a16:colId xmlns:a16="http://schemas.microsoft.com/office/drawing/2014/main" val="3979100157"/>
                    </a:ext>
                  </a:extLst>
                </a:gridCol>
                <a:gridCol w="1465375">
                  <a:extLst>
                    <a:ext uri="{9D8B030D-6E8A-4147-A177-3AD203B41FA5}">
                      <a16:colId xmlns:a16="http://schemas.microsoft.com/office/drawing/2014/main" val="4294639841"/>
                    </a:ext>
                  </a:extLst>
                </a:gridCol>
                <a:gridCol w="1465375">
                  <a:extLst>
                    <a:ext uri="{9D8B030D-6E8A-4147-A177-3AD203B41FA5}">
                      <a16:colId xmlns:a16="http://schemas.microsoft.com/office/drawing/2014/main" val="1437902920"/>
                    </a:ext>
                  </a:extLst>
                </a:gridCol>
                <a:gridCol w="1465375">
                  <a:extLst>
                    <a:ext uri="{9D8B030D-6E8A-4147-A177-3AD203B41FA5}">
                      <a16:colId xmlns:a16="http://schemas.microsoft.com/office/drawing/2014/main" val="1424955077"/>
                    </a:ext>
                  </a:extLst>
                </a:gridCol>
                <a:gridCol w="1465375">
                  <a:extLst>
                    <a:ext uri="{9D8B030D-6E8A-4147-A177-3AD203B41FA5}">
                      <a16:colId xmlns:a16="http://schemas.microsoft.com/office/drawing/2014/main" val="1229555975"/>
                    </a:ext>
                  </a:extLst>
                </a:gridCol>
              </a:tblGrid>
              <a:tr h="389474">
                <a:tc>
                  <a:txBody>
                    <a:bodyPr/>
                    <a:lstStyle/>
                    <a:p>
                      <a:pPr algn="l"/>
                      <a:r>
                        <a:rPr lang="de-DE" sz="1600" b="0" i="0" u="none" strike="noStrike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Parameternsatz</a:t>
                      </a:r>
                      <a:endParaRPr lang="de-DE" sz="1600" b="0" i="0" u="none" strike="noStrike" kern="12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Kalibrierung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Validierung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B3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Validierung 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862381"/>
                  </a:ext>
                </a:extLst>
              </a:tr>
              <a:tr h="250723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aus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NSE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RMSE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NSE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B3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RMSE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B3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NSE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RMSE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227792"/>
                  </a:ext>
                </a:extLst>
              </a:tr>
              <a:tr h="66783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C1</a:t>
                      </a:r>
                      <a:endParaRPr lang="de-DE" sz="1600" b="1" i="0" u="none" strike="noStrike" kern="1200" dirty="0">
                        <a:solidFill>
                          <a:srgbClr val="FF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0.6524224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0.2662597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0.6585143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B3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0.4577177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B3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0.6787078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0.1553857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158135"/>
                  </a:ext>
                </a:extLst>
              </a:tr>
              <a:tr h="66783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C2</a:t>
                      </a:r>
                      <a:endParaRPr lang="de-DE" sz="1600" b="1" i="0" u="none" strike="noStrike" kern="1200" dirty="0">
                        <a:solidFill>
                          <a:srgbClr val="00B05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0.7844249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0.2096905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0.7419914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B3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0.3978584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B3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0.7302985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0.1423648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49588"/>
                  </a:ext>
                </a:extLst>
              </a:tr>
              <a:tr h="66783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1" i="0" u="none" strike="noStrike" kern="1200" dirty="0">
                          <a:solidFill>
                            <a:srgbClr val="FFFF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C3</a:t>
                      </a:r>
                      <a:endParaRPr lang="de-DE" sz="1600" b="1" i="0" u="none" strike="noStrike" kern="1200" dirty="0">
                        <a:solidFill>
                          <a:srgbClr val="FFFF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0.7616028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0.2205109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0.7423977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B3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0.397545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B3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0.7296186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0.1425441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5315"/>
                  </a:ext>
                </a:extLst>
              </a:tr>
            </a:tbl>
          </a:graphicData>
        </a:graphic>
      </p:graphicFrame>
      <p:sp>
        <p:nvSpPr>
          <p:cNvPr id="8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>
            <a:off x="874800" y="4168478"/>
            <a:ext cx="9543818" cy="261610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Tab. 8 Vergleich von </a:t>
            </a:r>
            <a:r>
              <a:rPr lang="de-DE" sz="1400" dirty="0" err="1">
                <a:solidFill>
                  <a:schemeClr val="tx2"/>
                </a:solidFill>
              </a:rPr>
              <a:t>Gütekritirien</a:t>
            </a:r>
            <a:r>
              <a:rPr lang="de-DE" sz="1400" dirty="0">
                <a:solidFill>
                  <a:schemeClr val="tx2"/>
                </a:solidFill>
              </a:rPr>
              <a:t> mit NSE und RMSE zwischen Kalibrierung und Validierung 1 und 2 </a:t>
            </a:r>
          </a:p>
        </p:txBody>
      </p:sp>
    </p:spTree>
    <p:extLst>
      <p:ext uri="{BB962C8B-B14F-4D97-AF65-F5344CB8AC3E}">
        <p14:creationId xmlns:p14="http://schemas.microsoft.com/office/powerpoint/2010/main" val="1245594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4.2 Validierung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Vergleich Vx1-Simulation mit Beobachtung</a:t>
            </a:r>
            <a:endParaRPr lang="de-DE" sz="2800" b="1" strike="noStrike" spc="-1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163980"/>
            <a:ext cx="9883115" cy="4941557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 rot="16200000">
            <a:off x="8865898" y="3112262"/>
            <a:ext cx="4489319" cy="477054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Abb. 25 Vergleichung der Simulation bei V11, V21 und V31 mit Beobachtung im zwischen 2009 bis 2013 </a:t>
            </a:r>
          </a:p>
        </p:txBody>
      </p:sp>
    </p:spTree>
    <p:extLst>
      <p:ext uri="{BB962C8B-B14F-4D97-AF65-F5344CB8AC3E}">
        <p14:creationId xmlns:p14="http://schemas.microsoft.com/office/powerpoint/2010/main" val="885600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4.2 Validierung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Vergleich Vx2-Simulation mit Beobachtung</a:t>
            </a:r>
            <a:endParaRPr lang="de-DE" sz="2800" b="1" strike="noStrike" spc="-1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163980"/>
            <a:ext cx="9883115" cy="4941556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 rot="16200000">
            <a:off x="8865898" y="3112262"/>
            <a:ext cx="4489319" cy="477054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Abb. 26 Vergleichung der Simulation bei V12, V22 und V32 mit Beobachtung im zwischen 2015 bis 2019 </a:t>
            </a:r>
          </a:p>
        </p:txBody>
      </p:sp>
    </p:spTree>
    <p:extLst>
      <p:ext uri="{BB962C8B-B14F-4D97-AF65-F5344CB8AC3E}">
        <p14:creationId xmlns:p14="http://schemas.microsoft.com/office/powerpoint/2010/main" val="796496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rgbClr val="00305E"/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4.1 Parameter, Sensitivitätsanalyse und Kalibrierung 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4.2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5. Modellanwendung für Klimaszenarien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6. Fazit &amp; Ausblick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67767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4.1 Parameter, Sensitivitätsanalyse und Kalibrierung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4.2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5. Modellanwendung für Klimaszenarien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6. Fazit &amp; Ausblick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05443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Motivation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Bent-Up Arrow 10">
            <a:extLst>
              <a:ext uri="{FF2B5EF4-FFF2-40B4-BE49-F238E27FC236}">
                <a16:creationId xmlns:a16="http://schemas.microsoft.com/office/drawing/2014/main" id="{1AC4A728-F5F0-3448-A934-638EB2506266}"/>
              </a:ext>
            </a:extLst>
          </p:cNvPr>
          <p:cNvSpPr/>
          <p:nvPr/>
        </p:nvSpPr>
        <p:spPr>
          <a:xfrm rot="5400000">
            <a:off x="1280157" y="2030674"/>
            <a:ext cx="893297" cy="682289"/>
          </a:xfrm>
          <a:prstGeom prst="bentUpArrow">
            <a:avLst>
              <a:gd name="adj1" fmla="val 14131"/>
              <a:gd name="adj2" fmla="val 21262"/>
              <a:gd name="adj3" fmla="val 25935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20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993265-A002-6B49-A71B-C965D3DC851E}"/>
              </a:ext>
            </a:extLst>
          </p:cNvPr>
          <p:cNvSpPr txBox="1"/>
          <p:nvPr/>
        </p:nvSpPr>
        <p:spPr>
          <a:xfrm>
            <a:off x="719921" y="1437489"/>
            <a:ext cx="2252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>
                <a:solidFill>
                  <a:srgbClr val="C00000"/>
                </a:solidFill>
              </a:rPr>
              <a:t>Klimawandel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260B0C-7245-C94F-AD93-7616246171FD}"/>
              </a:ext>
            </a:extLst>
          </p:cNvPr>
          <p:cNvSpPr txBox="1"/>
          <p:nvPr/>
        </p:nvSpPr>
        <p:spPr>
          <a:xfrm>
            <a:off x="2254043" y="2469956"/>
            <a:ext cx="7819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>
                <a:solidFill>
                  <a:srgbClr val="00305E"/>
                </a:solidFill>
              </a:rPr>
              <a:t>Veränderte atmosphärische Grundbedingungen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FFD9A5-88B5-AF43-AD30-9D6DBA04095F}"/>
              </a:ext>
            </a:extLst>
          </p:cNvPr>
          <p:cNvSpPr txBox="1"/>
          <p:nvPr/>
        </p:nvSpPr>
        <p:spPr>
          <a:xfrm>
            <a:off x="3615392" y="3636106"/>
            <a:ext cx="42203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>
                <a:solidFill>
                  <a:srgbClr val="00305E"/>
                </a:solidFill>
              </a:rPr>
              <a:t>Hydrologische Prozesse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FB7759-976D-3E45-83A0-0DA54EBFAC58}"/>
              </a:ext>
            </a:extLst>
          </p:cNvPr>
          <p:cNvSpPr txBox="1"/>
          <p:nvPr/>
        </p:nvSpPr>
        <p:spPr>
          <a:xfrm>
            <a:off x="4843975" y="4958798"/>
            <a:ext cx="5683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>
                <a:solidFill>
                  <a:srgbClr val="00305E"/>
                </a:solidFill>
              </a:rPr>
              <a:t>Wasserhaushalt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B5ED9FA-7500-E842-8324-CDF1467429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149" y="1494845"/>
            <a:ext cx="2334451" cy="36425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8DB25B1-86FD-C14C-BC01-E45FE23DA9FD}"/>
              </a:ext>
            </a:extLst>
          </p:cNvPr>
          <p:cNvSpPr txBox="1"/>
          <p:nvPr/>
        </p:nvSpPr>
        <p:spPr>
          <a:xfrm>
            <a:off x="8947052" y="5174242"/>
            <a:ext cx="3160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27 Schematische Darstellung eines </a:t>
            </a:r>
          </a:p>
          <a:p>
            <a:r>
              <a:rPr lang="de-DE" sz="1200" dirty="0">
                <a:solidFill>
                  <a:schemeClr val="tx2"/>
                </a:solidFill>
              </a:rPr>
              <a:t>Niederschlagsereignisses über Sachsen [eigene Darstellung]</a:t>
            </a:r>
          </a:p>
        </p:txBody>
      </p:sp>
      <p:sp>
        <p:nvSpPr>
          <p:cNvPr id="27" name="Bent-Up Arrow 26">
            <a:extLst>
              <a:ext uri="{FF2B5EF4-FFF2-40B4-BE49-F238E27FC236}">
                <a16:creationId xmlns:a16="http://schemas.microsoft.com/office/drawing/2014/main" id="{0F27DFDC-58F2-2E4C-9749-77C3D5009B0D}"/>
              </a:ext>
            </a:extLst>
          </p:cNvPr>
          <p:cNvSpPr/>
          <p:nvPr/>
        </p:nvSpPr>
        <p:spPr>
          <a:xfrm rot="5400000">
            <a:off x="3880336" y="4551014"/>
            <a:ext cx="893297" cy="682289"/>
          </a:xfrm>
          <a:prstGeom prst="bentUpArrow">
            <a:avLst>
              <a:gd name="adj1" fmla="val 14131"/>
              <a:gd name="adj2" fmla="val 21262"/>
              <a:gd name="adj3" fmla="val 25935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/>
          </a:p>
        </p:txBody>
      </p: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93B61E83-8B7C-9948-8472-5FDFE27D7738}"/>
              </a:ext>
            </a:extLst>
          </p:cNvPr>
          <p:cNvSpPr/>
          <p:nvPr/>
        </p:nvSpPr>
        <p:spPr>
          <a:xfrm rot="5400000">
            <a:off x="2658655" y="3279200"/>
            <a:ext cx="893297" cy="682289"/>
          </a:xfrm>
          <a:prstGeom prst="bentUpArrow">
            <a:avLst>
              <a:gd name="adj1" fmla="val 14131"/>
              <a:gd name="adj2" fmla="val 21262"/>
              <a:gd name="adj3" fmla="val 25935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/>
          </a:p>
        </p:txBody>
      </p:sp>
    </p:spTree>
    <p:extLst>
      <p:ext uri="{BB962C8B-B14F-4D97-AF65-F5344CB8AC3E}">
        <p14:creationId xmlns:p14="http://schemas.microsoft.com/office/powerpoint/2010/main" val="90273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7" grpId="0" animBg="1"/>
      <p:bldP spid="2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71A525-24C4-444F-94AB-BB30A5B22EF0}"/>
              </a:ext>
            </a:extLst>
          </p:cNvPr>
          <p:cNvSpPr txBox="1"/>
          <p:nvPr/>
        </p:nvSpPr>
        <p:spPr>
          <a:xfrm>
            <a:off x="874800" y="4609925"/>
            <a:ext cx="3040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28 Verfügbare Gitterpunkte der Klimasimulationsdaten nahe </a:t>
            </a:r>
            <a:r>
              <a:rPr lang="de-DE" sz="1200" dirty="0" err="1">
                <a:solidFill>
                  <a:schemeClr val="tx2"/>
                </a:solidFill>
              </a:rPr>
              <a:t>Kreischa</a:t>
            </a:r>
            <a:endParaRPr lang="de-DE" sz="1200" dirty="0">
              <a:solidFill>
                <a:schemeClr val="tx2"/>
              </a:solidFill>
            </a:endParaRPr>
          </a:p>
        </p:txBody>
      </p:sp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Datengrundlage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61B9C-5AA9-9B41-BE90-169D2A704B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900470"/>
            <a:ext cx="3040708" cy="3709455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91F11A1-072E-C944-95F4-AC0E5E2A652B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68" y="3347693"/>
            <a:ext cx="9195764" cy="24974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Circular Arrow 5">
            <a:extLst>
              <a:ext uri="{FF2B5EF4-FFF2-40B4-BE49-F238E27FC236}">
                <a16:creationId xmlns:a16="http://schemas.microsoft.com/office/drawing/2014/main" id="{6072104D-6919-7649-9B9F-B390B339999A}"/>
              </a:ext>
            </a:extLst>
          </p:cNvPr>
          <p:cNvSpPr/>
          <p:nvPr/>
        </p:nvSpPr>
        <p:spPr>
          <a:xfrm>
            <a:off x="1331381" y="2056185"/>
            <a:ext cx="2939173" cy="2508532"/>
          </a:xfrm>
          <a:prstGeom prst="circularArrow">
            <a:avLst>
              <a:gd name="adj1" fmla="val 5925"/>
              <a:gd name="adj2" fmla="val 626002"/>
              <a:gd name="adj3" fmla="val 20278016"/>
              <a:gd name="adj4" fmla="val 15419419"/>
              <a:gd name="adj5" fmla="val 12368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D75368A-6AD2-FA46-A64B-6105B27F5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428791"/>
              </p:ext>
            </p:extLst>
          </p:nvPr>
        </p:nvGraphicFramePr>
        <p:xfrm>
          <a:off x="4270554" y="888655"/>
          <a:ext cx="7358623" cy="2413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4933">
                  <a:extLst>
                    <a:ext uri="{9D8B030D-6E8A-4147-A177-3AD203B41FA5}">
                      <a16:colId xmlns:a16="http://schemas.microsoft.com/office/drawing/2014/main" val="2159471773"/>
                    </a:ext>
                  </a:extLst>
                </a:gridCol>
                <a:gridCol w="5443690">
                  <a:extLst>
                    <a:ext uri="{9D8B030D-6E8A-4147-A177-3AD203B41FA5}">
                      <a16:colId xmlns:a16="http://schemas.microsoft.com/office/drawing/2014/main" val="2804101800"/>
                    </a:ext>
                  </a:extLst>
                </a:gridCol>
              </a:tblGrid>
              <a:tr h="402305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GCM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CanESM2 (Canadian Earth System Model 2)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9803934"/>
                  </a:ext>
                </a:extLst>
              </a:tr>
              <a:tr h="402305"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305E"/>
                          </a:solidFill>
                        </a:rPr>
                        <a:t>Downscaling</a:t>
                      </a:r>
                      <a:endParaRPr lang="de-DE" dirty="0">
                        <a:solidFill>
                          <a:srgbClr val="00305E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EPISODES-2018 (</a:t>
                      </a:r>
                      <a:r>
                        <a:rPr lang="de-DE" dirty="0" err="1">
                          <a:solidFill>
                            <a:srgbClr val="00305E"/>
                          </a:solidFill>
                        </a:rPr>
                        <a:t>emp</a:t>
                      </a:r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.-stat., </a:t>
                      </a:r>
                      <a:r>
                        <a:rPr lang="de-DE" dirty="0" err="1">
                          <a:solidFill>
                            <a:srgbClr val="00305E"/>
                          </a:solidFill>
                        </a:rPr>
                        <a:t>Perfect</a:t>
                      </a:r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 </a:t>
                      </a:r>
                      <a:r>
                        <a:rPr lang="de-DE" dirty="0" err="1">
                          <a:solidFill>
                            <a:srgbClr val="00305E"/>
                          </a:solidFill>
                        </a:rPr>
                        <a:t>Prog</a:t>
                      </a:r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.-Ansatz)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3609535"/>
                  </a:ext>
                </a:extLst>
              </a:tr>
              <a:tr h="402305"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305E"/>
                          </a:solidFill>
                        </a:rPr>
                        <a:t>Biaskorrektur</a:t>
                      </a:r>
                      <a:endParaRPr lang="de-DE" dirty="0">
                        <a:solidFill>
                          <a:srgbClr val="00305E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nicht durchgeführt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4127620"/>
                  </a:ext>
                </a:extLst>
              </a:tr>
              <a:tr h="402305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Auflösung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1d, 0.11°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6685702"/>
                  </a:ext>
                </a:extLst>
              </a:tr>
              <a:tr h="402305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Szenarien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RCP2.6, RCP4.5, RCP8.5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505216"/>
                  </a:ext>
                </a:extLst>
              </a:tr>
              <a:tr h="402305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Zeitraum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2006 - 2100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81354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129F77E-09C0-544E-9E07-775A84BC9B3B}"/>
              </a:ext>
            </a:extLst>
          </p:cNvPr>
          <p:cNvSpPr txBox="1"/>
          <p:nvPr/>
        </p:nvSpPr>
        <p:spPr>
          <a:xfrm>
            <a:off x="2756224" y="5776827"/>
            <a:ext cx="924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29 Temperaturabweichungen des Gitterpunktes GP_26_09 vom 30-jährigen Mittel der Station Dresden-</a:t>
            </a:r>
            <a:r>
              <a:rPr lang="de-DE" sz="1200" dirty="0" err="1">
                <a:solidFill>
                  <a:schemeClr val="tx2"/>
                </a:solidFill>
              </a:rPr>
              <a:t>Klotzsche</a:t>
            </a:r>
            <a:r>
              <a:rPr lang="de-DE" sz="1200" dirty="0">
                <a:solidFill>
                  <a:schemeClr val="tx2"/>
                </a:solidFill>
              </a:rPr>
              <a:t> (1981-2010)</a:t>
            </a:r>
          </a:p>
        </p:txBody>
      </p:sp>
    </p:spTree>
    <p:extLst>
      <p:ext uri="{BB962C8B-B14F-4D97-AF65-F5344CB8AC3E}">
        <p14:creationId xmlns:p14="http://schemas.microsoft.com/office/powerpoint/2010/main" val="351497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Abfluss (2006 – 2100)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5E4AA65-F142-734D-8669-C49C6A997EF7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1099130"/>
            <a:ext cx="9031287" cy="4534328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1F6ABD-281A-C244-BB84-2D90D95A2860}"/>
              </a:ext>
            </a:extLst>
          </p:cNvPr>
          <p:cNvSpPr txBox="1"/>
          <p:nvPr/>
        </p:nvSpPr>
        <p:spPr>
          <a:xfrm>
            <a:off x="874713" y="5705508"/>
            <a:ext cx="9046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30 Simulierte Hydrographen für den Pegel </a:t>
            </a:r>
            <a:r>
              <a:rPr lang="de-DE" sz="1200" dirty="0" err="1">
                <a:solidFill>
                  <a:schemeClr val="tx2"/>
                </a:solidFill>
              </a:rPr>
              <a:t>Kreischa</a:t>
            </a:r>
            <a:r>
              <a:rPr lang="de-DE" sz="1200" dirty="0">
                <a:solidFill>
                  <a:schemeClr val="tx2"/>
                </a:solidFill>
              </a:rPr>
              <a:t> auf Basis der Klimaszenarien RCP2.5, RCP4.5 und RCP8.5</a:t>
            </a:r>
          </a:p>
        </p:txBody>
      </p:sp>
    </p:spTree>
    <p:extLst>
      <p:ext uri="{BB962C8B-B14F-4D97-AF65-F5344CB8AC3E}">
        <p14:creationId xmlns:p14="http://schemas.microsoft.com/office/powerpoint/2010/main" val="35513128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Abfluss (2010 – 2100)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5B86B8-1B33-5B49-A4CF-CF655D52B188}"/>
              </a:ext>
            </a:extLst>
          </p:cNvPr>
          <p:cNvSpPr txBox="1"/>
          <p:nvPr/>
        </p:nvSpPr>
        <p:spPr>
          <a:xfrm>
            <a:off x="445389" y="5519091"/>
            <a:ext cx="4721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31 30-jährige Unterschreitungslinie der Durchflusszeitreihen </a:t>
            </a:r>
          </a:p>
          <a:p>
            <a:r>
              <a:rPr lang="de-DE" sz="1200" dirty="0">
                <a:solidFill>
                  <a:schemeClr val="tx2"/>
                </a:solidFill>
              </a:rPr>
              <a:t>für die Zeiträume 2010 – 2040 und 2070 - 2100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DF15DA2D-0FEF-BF41-AC42-D356EE8309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050" y="686520"/>
            <a:ext cx="6938301" cy="4614028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A7DD93-43B4-E14E-AA83-CCF33CB1D71D}"/>
              </a:ext>
            </a:extLst>
          </p:cNvPr>
          <p:cNvSpPr txBox="1"/>
          <p:nvPr/>
        </p:nvSpPr>
        <p:spPr>
          <a:xfrm>
            <a:off x="5006389" y="5519090"/>
            <a:ext cx="6938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32 Hydrologische Hauptwerte der Klimaszenarien RCP2.6, RCP4.5 und RCP8.5 für 10-Jahres-Zeiträume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B2AED0-8C6C-3146-B512-96EF18FAE6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89" y="1120941"/>
            <a:ext cx="4468708" cy="439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27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Wasserhaushalt 1/2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4230B6C-79D9-BB4E-A871-10E57E65A8B4}"/>
              </a:ext>
            </a:extLst>
          </p:cNvPr>
          <p:cNvPicPr>
            <a:picLocks noGrp="1" noChangeAspect="1"/>
          </p:cNvPicPr>
          <p:nvPr>
            <p:ph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99"/>
          <a:stretch/>
        </p:blipFill>
        <p:spPr>
          <a:xfrm>
            <a:off x="2141385" y="848239"/>
            <a:ext cx="8044349" cy="3866343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04A4E-EDB0-394A-9830-DE62A1C585CB}"/>
              </a:ext>
            </a:extLst>
          </p:cNvPr>
          <p:cNvSpPr txBox="1"/>
          <p:nvPr/>
        </p:nvSpPr>
        <p:spPr>
          <a:xfrm>
            <a:off x="2141385" y="4714582"/>
            <a:ext cx="784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33 Darstellung des Verlaufs der jährlichen Niederschlagsmenge (Regen, Schnee) und Verdunstungsmenge für den Zeitraum 2006 – 2100 unter den Szenarien RCP2.6, RCP4.5 und RCP8.5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AB3BD7-EB03-9D47-95BD-8B8A90976B4A}"/>
              </a:ext>
            </a:extLst>
          </p:cNvPr>
          <p:cNvSpPr txBox="1"/>
          <p:nvPr/>
        </p:nvSpPr>
        <p:spPr>
          <a:xfrm>
            <a:off x="874800" y="5336498"/>
            <a:ext cx="10577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de-DE" dirty="0">
                <a:solidFill>
                  <a:srgbClr val="00305E"/>
                </a:solidFill>
              </a:rPr>
              <a:t>negativer Trend für Schneefall, positiver Trend für Verdunstung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de-DE" dirty="0">
                <a:solidFill>
                  <a:srgbClr val="00305E"/>
                </a:solidFill>
              </a:rPr>
              <a:t>5 – 20 % höhere Verdunstung im Vgl. zu IST-Zustand aus </a:t>
            </a:r>
            <a:r>
              <a:rPr lang="de-DE" dirty="0" err="1">
                <a:solidFill>
                  <a:srgbClr val="00305E"/>
                </a:solidFill>
              </a:rPr>
              <a:t>KliWES</a:t>
            </a:r>
            <a:endParaRPr lang="de-DE" dirty="0">
              <a:solidFill>
                <a:srgbClr val="0030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553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Wasserhaushalt 2/2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4230B6C-79D9-BB4E-A871-10E57E65A8B4}"/>
              </a:ext>
            </a:extLst>
          </p:cNvPr>
          <p:cNvPicPr>
            <a:picLocks noGrp="1" noChangeAspect="1"/>
          </p:cNvPicPr>
          <p:nvPr>
            <p:ph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99"/>
          <a:stretch/>
        </p:blipFill>
        <p:spPr>
          <a:xfrm>
            <a:off x="2126229" y="1027080"/>
            <a:ext cx="8100191" cy="3893182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04A4E-EDB0-394A-9830-DE62A1C585CB}"/>
              </a:ext>
            </a:extLst>
          </p:cNvPr>
          <p:cNvSpPr txBox="1"/>
          <p:nvPr/>
        </p:nvSpPr>
        <p:spPr>
          <a:xfrm>
            <a:off x="2126229" y="4920262"/>
            <a:ext cx="8100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34 Darstellung des Verlaufs des jährlichen Abflusses und der Speicheränderung für den Zeitraum 2006 – 2100 unter den Szenarien RCP2.6, RCP4.5 und RCP8.5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A3737-2755-854C-9CD4-9C25B9A251B6}"/>
              </a:ext>
            </a:extLst>
          </p:cNvPr>
          <p:cNvSpPr txBox="1"/>
          <p:nvPr/>
        </p:nvSpPr>
        <p:spPr>
          <a:xfrm>
            <a:off x="874799" y="5456420"/>
            <a:ext cx="985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de-DE" dirty="0">
                <a:solidFill>
                  <a:srgbClr val="00305E"/>
                </a:solidFill>
              </a:rPr>
              <a:t>30-35 % geringerer Abfluss gegen Ende des 21. Jhd. im Vgl. zu IST-Zustand aus </a:t>
            </a:r>
            <a:r>
              <a:rPr lang="de-DE" dirty="0" err="1">
                <a:solidFill>
                  <a:srgbClr val="00305E"/>
                </a:solidFill>
              </a:rPr>
              <a:t>KliWES</a:t>
            </a:r>
            <a:endParaRPr lang="de-DE" dirty="0">
              <a:solidFill>
                <a:srgbClr val="0030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482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Jahresgang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A8E7CF-DE57-3C4E-82A9-FFED5BFFD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24" y="1799359"/>
            <a:ext cx="11122238" cy="28646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1EB5EF-8D9C-CD43-BCF0-6BCB32F00754}"/>
              </a:ext>
            </a:extLst>
          </p:cNvPr>
          <p:cNvSpPr txBox="1"/>
          <p:nvPr/>
        </p:nvSpPr>
        <p:spPr>
          <a:xfrm>
            <a:off x="833533" y="4663974"/>
            <a:ext cx="1100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35 Jahresgang des Durchflusses auf Basis der Klimaszenarien RCP2.6, RCP4.5 und RCP8.5, vergleichend für die Zeiträume 2010 – 2040 und 2070 - 2100</a:t>
            </a:r>
          </a:p>
        </p:txBody>
      </p:sp>
    </p:spTree>
    <p:extLst>
      <p:ext uri="{BB962C8B-B14F-4D97-AF65-F5344CB8AC3E}">
        <p14:creationId xmlns:p14="http://schemas.microsoft.com/office/powerpoint/2010/main" val="25590026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4.1 Parameter, Sensitivitätsanalyse und Kalibrierung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4.2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5. Modellanwendung für Klimaszenarien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6. Fazit &amp; Ausblick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234548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6. Fazit &amp; Ausblick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553CB0A-16A0-416F-B4D6-586F40AD4081}"/>
              </a:ext>
            </a:extLst>
          </p:cNvPr>
          <p:cNvSpPr txBox="1"/>
          <p:nvPr/>
        </p:nvSpPr>
        <p:spPr>
          <a:xfrm>
            <a:off x="874800" y="1027080"/>
            <a:ext cx="794961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b="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Erweiterung des Modells</a:t>
            </a:r>
          </a:p>
          <a:p>
            <a:pPr marL="742950" lvl="1" indent="-285750">
              <a:buFontTx/>
              <a:buChar char="-"/>
            </a:pPr>
            <a:r>
              <a:rPr lang="de-DE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Lateraler Austausch von Energie &amp; Masse ermöglichen</a:t>
            </a:r>
          </a:p>
          <a:p>
            <a:pPr marL="742950" lvl="1" indent="-285750">
              <a:buFontTx/>
              <a:buChar char="-"/>
            </a:pPr>
            <a:r>
              <a:rPr lang="de-DE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Oberflächenabflusses hinzufügen</a:t>
            </a:r>
          </a:p>
          <a:p>
            <a:pPr marL="285750" indent="-285750">
              <a:buFontTx/>
              <a:buChar char="-"/>
            </a:pPr>
            <a:r>
              <a:rPr lang="de-DE" b="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Erweiterung der Kalibrierung</a:t>
            </a:r>
          </a:p>
          <a:p>
            <a:pPr marL="742950" lvl="1" indent="-285750">
              <a:buFontTx/>
              <a:buChar char="-"/>
            </a:pPr>
            <a:r>
              <a:rPr lang="de-DE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Räumliche Zonierung der Parameter erweitern</a:t>
            </a:r>
          </a:p>
          <a:p>
            <a:pPr marL="742950" lvl="1" indent="-285750">
              <a:buFontTx/>
              <a:buChar char="-"/>
            </a:pPr>
            <a:r>
              <a:rPr lang="de-DE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Austausch von Prozessen als Teil der Kalibrierung (ähnlich AMSI)</a:t>
            </a:r>
          </a:p>
          <a:p>
            <a:pPr marL="285750" indent="-285750">
              <a:buFontTx/>
              <a:buChar char="-"/>
            </a:pPr>
            <a:r>
              <a:rPr lang="de-DE" b="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Erweiterung der Vorhersage</a:t>
            </a:r>
          </a:p>
          <a:p>
            <a:pPr marL="742950" lvl="1" indent="-285750">
              <a:buFontTx/>
              <a:buChar char="-"/>
            </a:pPr>
            <a:r>
              <a:rPr lang="de-DE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Eine Gesamtunsicherheit quantifizieren</a:t>
            </a:r>
          </a:p>
          <a:p>
            <a:pPr lvl="1"/>
            <a:endParaRPr lang="de-DE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de-DE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de-DE" b="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Ebenfalls Interessant</a:t>
            </a:r>
            <a:r>
              <a:rPr lang="de-DE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Untersuchung weiterer </a:t>
            </a:r>
            <a:r>
              <a:rPr lang="de-DE" dirty="0" err="1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Einzugegebiete</a:t>
            </a:r>
            <a:r>
              <a:rPr lang="de-DE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742950" lvl="1" indent="-285750">
              <a:buFontTx/>
              <a:buChar char="-"/>
            </a:pPr>
            <a:endParaRPr lang="de-DE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Tx/>
              <a:buChar char="-"/>
            </a:pPr>
            <a:endParaRPr lang="de-DE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Tx/>
              <a:buChar char="-"/>
            </a:pPr>
            <a:endParaRPr lang="de-DE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Tx/>
              <a:buChar char="-"/>
            </a:pPr>
            <a:endParaRPr lang="de-DE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Tx/>
              <a:buChar char="-"/>
            </a:pPr>
            <a:endParaRPr lang="de-DE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Tx/>
              <a:buChar char="-"/>
            </a:pPr>
            <a:endParaRPr lang="de-DE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de-DE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72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spc="-1" dirty="0">
                <a:solidFill>
                  <a:srgbClr val="A6A6A6"/>
                </a:solidFill>
                <a:latin typeface="Open Sans"/>
                <a:ea typeface="DejaVu Sans"/>
              </a:rPr>
              <a:t>2</a:t>
            </a: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. Datengrundlage und -aufbereitung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Datengrundlage für den Modellaufbau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Boden BK50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Quelle: </a:t>
            </a:r>
            <a:r>
              <a:rPr lang="de-DE" sz="1800" spc="-1" dirty="0" err="1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Lfulg</a:t>
            </a: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Dokumentationszeitraum: 1993 – 2016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Bodentypen und mit jeweiligen Bodenarten </a:t>
            </a:r>
            <a:r>
              <a:rPr lang="de-DE" sz="14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4" name="Grafik 3" descr="Ein Bild, das Karte enthält.&#10;&#10;Automatisch generierte Beschreibung">
            <a:extLst>
              <a:ext uri="{FF2B5EF4-FFF2-40B4-BE49-F238E27FC236}">
                <a16:creationId xmlns:a16="http://schemas.microsoft.com/office/drawing/2014/main" id="{08F77F45-9158-490A-A1FF-B98ADD0CA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0" y="1505456"/>
            <a:ext cx="5938984" cy="4199795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D2BB2E9F-C2C3-4093-8F92-8C14EC088674}"/>
              </a:ext>
            </a:extLst>
          </p:cNvPr>
          <p:cNvSpPr txBox="1"/>
          <p:nvPr/>
        </p:nvSpPr>
        <p:spPr>
          <a:xfrm>
            <a:off x="6163559" y="5698233"/>
            <a:ext cx="4434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1 Karte der Bodentypen im Einzugsgebiet</a:t>
            </a:r>
          </a:p>
        </p:txBody>
      </p:sp>
    </p:spTree>
    <p:extLst>
      <p:ext uri="{BB962C8B-B14F-4D97-AF65-F5344CB8AC3E}">
        <p14:creationId xmlns:p14="http://schemas.microsoft.com/office/powerpoint/2010/main" val="27791431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747000" y="345960"/>
            <a:ext cx="10577520" cy="37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800" b="1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Literatur 1/2</a:t>
            </a:r>
            <a:endParaRPr lang="de-DE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5DB62-2E57-BC41-8B88-97E7A92BBA7A}"/>
              </a:ext>
            </a:extLst>
          </p:cNvPr>
          <p:cNvSpPr txBox="1"/>
          <p:nvPr/>
        </p:nvSpPr>
        <p:spPr>
          <a:xfrm>
            <a:off x="662918" y="744554"/>
            <a:ext cx="11059029" cy="533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Brown, G. und Craig, J. R. (2020). </a:t>
            </a:r>
            <a:r>
              <a:rPr lang="de-DE" sz="1100" dirty="0" err="1"/>
              <a:t>Structural</a:t>
            </a:r>
            <a:r>
              <a:rPr lang="de-DE" sz="1100" dirty="0"/>
              <a:t> </a:t>
            </a:r>
            <a:r>
              <a:rPr lang="de-DE" sz="1100" dirty="0" err="1"/>
              <a:t>calibration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an semi-</a:t>
            </a:r>
            <a:r>
              <a:rPr lang="de-DE" sz="1100" dirty="0" err="1"/>
              <a:t>distributed</a:t>
            </a:r>
            <a:r>
              <a:rPr lang="de-DE" sz="1100" dirty="0"/>
              <a:t> </a:t>
            </a:r>
            <a:r>
              <a:rPr lang="de-DE" sz="1100" dirty="0" err="1"/>
              <a:t>hydrological</a:t>
            </a:r>
            <a:r>
              <a:rPr lang="de-DE" sz="1100" dirty="0"/>
              <a:t> </a:t>
            </a:r>
            <a:r>
              <a:rPr lang="de-DE" sz="1100" dirty="0" err="1"/>
              <a:t>model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</a:t>
            </a:r>
            <a:r>
              <a:rPr lang="de-DE" sz="1100" dirty="0" err="1"/>
              <a:t>LiardRiver</a:t>
            </a:r>
            <a:r>
              <a:rPr lang="de-DE" sz="1100" dirty="0"/>
              <a:t> </a:t>
            </a:r>
            <a:r>
              <a:rPr lang="de-DE" sz="1100" dirty="0" err="1"/>
              <a:t>basin</a:t>
            </a:r>
            <a:r>
              <a:rPr lang="de-DE" sz="1100" dirty="0"/>
              <a:t>. Canadian </a:t>
            </a:r>
            <a:r>
              <a:rPr lang="de-DE" sz="1100" dirty="0" err="1"/>
              <a:t>Water</a:t>
            </a:r>
            <a:r>
              <a:rPr lang="de-DE" sz="1100" dirty="0"/>
              <a:t> Resources Journal / Revue </a:t>
            </a:r>
            <a:r>
              <a:rPr lang="de-DE" sz="1100" dirty="0" err="1"/>
              <a:t>canadienne</a:t>
            </a:r>
            <a:r>
              <a:rPr lang="de-DE" sz="1100" dirty="0"/>
              <a:t> des </a:t>
            </a:r>
            <a:r>
              <a:rPr lang="de-DE" sz="1100" dirty="0" err="1"/>
              <a:t>ressources</a:t>
            </a:r>
            <a:r>
              <a:rPr lang="de-DE" sz="1100" dirty="0"/>
              <a:t> </a:t>
            </a:r>
            <a:r>
              <a:rPr lang="de-DE" sz="1100" dirty="0" err="1"/>
              <a:t>hydriques</a:t>
            </a:r>
            <a:r>
              <a:rPr lang="de-DE" sz="1100" dirty="0"/>
              <a:t>, 45(4):287–303.</a:t>
            </a:r>
          </a:p>
          <a:p>
            <a:endParaRPr lang="de-DE" sz="1100" dirty="0"/>
          </a:p>
          <a:p>
            <a:r>
              <a:rPr lang="de-DE" sz="1100" dirty="0"/>
              <a:t>Craig, J. R., Brown, G., </a:t>
            </a:r>
            <a:r>
              <a:rPr lang="de-DE" sz="1100" dirty="0" err="1"/>
              <a:t>Chlumsky</a:t>
            </a:r>
            <a:r>
              <a:rPr lang="de-DE" sz="1100" dirty="0"/>
              <a:t>, R., </a:t>
            </a:r>
            <a:r>
              <a:rPr lang="de-DE" sz="1100" dirty="0" err="1"/>
              <a:t>Jenkinson</a:t>
            </a:r>
            <a:r>
              <a:rPr lang="de-DE" sz="1100" dirty="0"/>
              <a:t>, R. W., Jost, G., Lee, K., Mai, J., </a:t>
            </a:r>
            <a:r>
              <a:rPr lang="de-DE" sz="1100" dirty="0" err="1"/>
              <a:t>Serrer</a:t>
            </a:r>
            <a:r>
              <a:rPr lang="de-DE" sz="1100" dirty="0"/>
              <a:t>, M., </a:t>
            </a:r>
            <a:r>
              <a:rPr lang="de-DE" sz="1100" dirty="0" err="1"/>
              <a:t>Sgro</a:t>
            </a:r>
            <a:r>
              <a:rPr lang="de-DE" sz="1100" dirty="0"/>
              <a:t>, N., </a:t>
            </a:r>
            <a:r>
              <a:rPr lang="de-DE" sz="1100" dirty="0" err="1"/>
              <a:t>Shafii</a:t>
            </a:r>
            <a:r>
              <a:rPr lang="de-DE" sz="1100" dirty="0"/>
              <a:t>, M.,</a:t>
            </a:r>
            <a:r>
              <a:rPr lang="de-DE" sz="1100" dirty="0" err="1"/>
              <a:t>Snowdon</a:t>
            </a:r>
            <a:r>
              <a:rPr lang="de-DE" sz="1100" dirty="0"/>
              <a:t>, A. P., und </a:t>
            </a:r>
            <a:r>
              <a:rPr lang="de-DE" sz="1100" dirty="0" err="1"/>
              <a:t>Tolson</a:t>
            </a:r>
            <a:r>
              <a:rPr lang="de-DE" sz="1100" dirty="0"/>
              <a:t>, B. A. (2020). Flexible </a:t>
            </a:r>
            <a:r>
              <a:rPr lang="de-DE" sz="1100" dirty="0" err="1"/>
              <a:t>watershed</a:t>
            </a:r>
            <a:r>
              <a:rPr lang="de-DE" sz="1100" dirty="0"/>
              <a:t> </a:t>
            </a:r>
            <a:r>
              <a:rPr lang="de-DE" sz="1100" dirty="0" err="1"/>
              <a:t>simulation</a:t>
            </a:r>
            <a:r>
              <a:rPr lang="de-DE" sz="1100" dirty="0"/>
              <a:t> </a:t>
            </a:r>
            <a:r>
              <a:rPr lang="de-DE" sz="1100" dirty="0" err="1"/>
              <a:t>with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Raven </a:t>
            </a:r>
            <a:r>
              <a:rPr lang="de-DE" sz="1100" dirty="0" err="1"/>
              <a:t>hydrological</a:t>
            </a:r>
            <a:r>
              <a:rPr lang="de-DE" sz="1100" dirty="0"/>
              <a:t> </a:t>
            </a:r>
            <a:r>
              <a:rPr lang="de-DE" sz="1100" dirty="0" err="1"/>
              <a:t>modellingframework</a:t>
            </a:r>
            <a:r>
              <a:rPr lang="de-DE" sz="1100" dirty="0"/>
              <a:t>. Environmental </a:t>
            </a:r>
            <a:r>
              <a:rPr lang="de-DE" sz="1100" dirty="0" err="1"/>
              <a:t>Modelling</a:t>
            </a:r>
            <a:r>
              <a:rPr lang="de-DE" sz="1100" dirty="0"/>
              <a:t> &amp; Software, 129:104728.</a:t>
            </a:r>
          </a:p>
          <a:p>
            <a:endParaRPr lang="de-DE" sz="1100" dirty="0"/>
          </a:p>
          <a:p>
            <a:r>
              <a:rPr lang="de-DE" sz="1100" dirty="0"/>
              <a:t>Craig, J. R. Rob </a:t>
            </a:r>
            <a:r>
              <a:rPr lang="de-DE" sz="1100" dirty="0" err="1"/>
              <a:t>Chlumsky</a:t>
            </a:r>
            <a:r>
              <a:rPr lang="de-DE" sz="1100" dirty="0"/>
              <a:t>, R., </a:t>
            </a:r>
            <a:r>
              <a:rPr lang="de-DE" sz="1100" dirty="0" err="1"/>
              <a:t>Jenkinson</a:t>
            </a:r>
            <a:r>
              <a:rPr lang="de-DE" sz="1100" dirty="0"/>
              <a:t>, W., Jost, G., Mai, J., </a:t>
            </a:r>
            <a:r>
              <a:rPr lang="de-DE" sz="1100" dirty="0" err="1"/>
              <a:t>Scantlebury</a:t>
            </a:r>
            <a:r>
              <a:rPr lang="de-DE" sz="1100" dirty="0"/>
              <a:t>, L., </a:t>
            </a:r>
            <a:r>
              <a:rPr lang="de-DE" sz="1100" dirty="0" err="1"/>
              <a:t>Serrer</a:t>
            </a:r>
            <a:r>
              <a:rPr lang="de-DE" sz="1100" dirty="0"/>
              <a:t>, M., </a:t>
            </a:r>
            <a:r>
              <a:rPr lang="de-DE" sz="1100" dirty="0" err="1"/>
              <a:t>Sgro</a:t>
            </a:r>
            <a:r>
              <a:rPr lang="de-DE" sz="1100" dirty="0"/>
              <a:t>, N., </a:t>
            </a:r>
            <a:r>
              <a:rPr lang="de-DE" sz="1100" dirty="0" err="1"/>
              <a:t>Snowdon</a:t>
            </a:r>
            <a:r>
              <a:rPr lang="de-DE" sz="1100" dirty="0"/>
              <a:t>, </a:t>
            </a:r>
            <a:r>
              <a:rPr lang="de-DE" sz="1100" dirty="0" err="1"/>
              <a:t>A.,und</a:t>
            </a:r>
            <a:r>
              <a:rPr lang="de-DE" sz="1100" dirty="0"/>
              <a:t> </a:t>
            </a:r>
            <a:r>
              <a:rPr lang="de-DE" sz="1100" dirty="0" err="1"/>
              <a:t>Tolson</a:t>
            </a:r>
            <a:r>
              <a:rPr lang="de-DE" sz="1100" dirty="0"/>
              <a:t>, B. (2021). Raven: </a:t>
            </a:r>
            <a:r>
              <a:rPr lang="de-DE" sz="1100" dirty="0" err="1"/>
              <a:t>User’s</a:t>
            </a:r>
            <a:r>
              <a:rPr lang="de-DE" sz="1100" dirty="0"/>
              <a:t> </a:t>
            </a:r>
            <a:r>
              <a:rPr lang="de-DE" sz="1100" dirty="0" err="1"/>
              <a:t>and</a:t>
            </a:r>
            <a:r>
              <a:rPr lang="de-DE" sz="1100" dirty="0"/>
              <a:t> </a:t>
            </a:r>
            <a:r>
              <a:rPr lang="de-DE" sz="1100" dirty="0" err="1"/>
              <a:t>Developer’s</a:t>
            </a:r>
            <a:r>
              <a:rPr lang="de-DE" sz="1100" dirty="0"/>
              <a:t> Manual v3.0.4. 204 </a:t>
            </a:r>
            <a:r>
              <a:rPr lang="de-DE" sz="1100" dirty="0" err="1"/>
              <a:t>pp.Dr</a:t>
            </a:r>
            <a:r>
              <a:rPr lang="de-DE" sz="1100" dirty="0"/>
              <a:t>. Dittrich &amp; Partner Hydro-</a:t>
            </a:r>
            <a:r>
              <a:rPr lang="de-DE" sz="1100" dirty="0" err="1"/>
              <a:t>Consult</a:t>
            </a:r>
            <a:r>
              <a:rPr lang="de-DE" sz="1100" dirty="0"/>
              <a:t> GmbH (2021). </a:t>
            </a:r>
          </a:p>
          <a:p>
            <a:endParaRPr lang="de-DE" sz="1100" dirty="0"/>
          </a:p>
          <a:p>
            <a:r>
              <a:rPr lang="de-DE" sz="1100" dirty="0"/>
              <a:t>AKWA–M Wasserhaushaltsmodell und Niederschlags-Abfluss-Modell. URL: </a:t>
            </a:r>
            <a:r>
              <a:rPr lang="de-DE" sz="1100" dirty="0">
                <a:hlinkClick r:id="rId2"/>
              </a:rPr>
              <a:t>https://www.hydro-consult.de/wasserhaushaltsmodell-n-a-modell abgerufen am 06.02.2022</a:t>
            </a:r>
            <a:r>
              <a:rPr lang="de-DE" sz="1100" dirty="0"/>
              <a:t>.</a:t>
            </a:r>
          </a:p>
          <a:p>
            <a:endParaRPr lang="de-DE" sz="1100" dirty="0"/>
          </a:p>
          <a:p>
            <a:r>
              <a:rPr lang="de-DE" sz="1100" dirty="0"/>
              <a:t>DWD (2021). </a:t>
            </a:r>
            <a:r>
              <a:rPr lang="de-DE" sz="1100" dirty="0" err="1"/>
              <a:t>Vielj</a:t>
            </a:r>
            <a:r>
              <a:rPr lang="de-DE" sz="1100" dirty="0"/>
              <a:t> ̈</a:t>
            </a:r>
            <a:r>
              <a:rPr lang="de-DE" sz="1100" dirty="0" err="1"/>
              <a:t>ahrige</a:t>
            </a:r>
            <a:r>
              <a:rPr lang="de-DE" sz="1100" dirty="0"/>
              <a:t> Temperaturmittelwerte 1981 - 2010.URL:  </a:t>
            </a:r>
            <a:r>
              <a:rPr lang="de-DE" sz="1100" dirty="0">
                <a:hlinkClick r:id="rId3"/>
              </a:rPr>
              <a:t>https://www.dwd.de/DE/leistungen/klimadatendeutschland/mittelwerte/temp8110festhtml.html%3Fview=nasPublication</a:t>
            </a:r>
            <a:r>
              <a:rPr lang="de-DE" sz="1100" dirty="0"/>
              <a:t> ,abgerufen am 21.02.2022.</a:t>
            </a:r>
          </a:p>
          <a:p>
            <a:endParaRPr lang="de-DE" sz="1100" dirty="0"/>
          </a:p>
          <a:p>
            <a:r>
              <a:rPr lang="de-DE" sz="1100" dirty="0"/>
              <a:t>DWD </a:t>
            </a:r>
            <a:r>
              <a:rPr lang="de-DE" sz="1100" dirty="0" err="1"/>
              <a:t>Climate</a:t>
            </a:r>
            <a:r>
              <a:rPr lang="de-DE" sz="1100" dirty="0"/>
              <a:t> Data Center (2021a). Historische tägliche Stationsbeobachtungen (Temperatur, Druck, Niederschlag, Sonnenscheindauer, etc.) für Deutschland. Version v21.3, 2021. </a:t>
            </a:r>
            <a:r>
              <a:rPr lang="de-DE" sz="1100" dirty="0">
                <a:hlinkClick r:id="rId4"/>
              </a:rPr>
              <a:t>https://opendata.dwd.de/climateenvironment/CDC/observationsgermany/climate/daily/kl/historical/</a:t>
            </a:r>
            <a:r>
              <a:rPr lang="de-DE" sz="1100" dirty="0"/>
              <a:t> abgerufen am18.11.2021.</a:t>
            </a:r>
          </a:p>
          <a:p>
            <a:endParaRPr lang="de-DE" sz="1100" dirty="0"/>
          </a:p>
          <a:p>
            <a:r>
              <a:rPr lang="de-DE" sz="1100" dirty="0"/>
              <a:t>DWD </a:t>
            </a:r>
            <a:r>
              <a:rPr lang="de-DE" sz="1100" dirty="0" err="1"/>
              <a:t>Climate</a:t>
            </a:r>
            <a:r>
              <a:rPr lang="de-DE" sz="1100" dirty="0"/>
              <a:t> Data Center (2021b). T ̈</a:t>
            </a:r>
            <a:r>
              <a:rPr lang="de-DE" sz="1100" dirty="0" err="1"/>
              <a:t>agliche</a:t>
            </a:r>
            <a:r>
              <a:rPr lang="de-DE" sz="1100" dirty="0"/>
              <a:t> Stationsmessungen der Solarstrahlung (global/diffus) und </a:t>
            </a:r>
            <a:r>
              <a:rPr lang="de-DE" sz="1100" dirty="0" err="1"/>
              <a:t>deratmosph</a:t>
            </a:r>
            <a:r>
              <a:rPr lang="de-DE" sz="1100" dirty="0"/>
              <a:t> ̈arischen Gegenstrahlung f ̈</a:t>
            </a:r>
            <a:r>
              <a:rPr lang="de-DE" sz="1100" dirty="0" err="1"/>
              <a:t>ur</a:t>
            </a:r>
            <a:r>
              <a:rPr lang="de-DE" sz="1100" dirty="0"/>
              <a:t> Deutschland. Version </a:t>
            </a:r>
            <a:r>
              <a:rPr lang="de-DE" sz="1100" dirty="0" err="1"/>
              <a:t>recent</a:t>
            </a:r>
            <a:r>
              <a:rPr lang="de-DE" sz="1100" dirty="0"/>
              <a:t>. </a:t>
            </a:r>
            <a:r>
              <a:rPr lang="de-DE" sz="1100" dirty="0">
                <a:hlinkClick r:id="rId5"/>
              </a:rPr>
              <a:t>https://opendata.dwd.de/climateenvironment/CDC/observationsgermany/climate/daily/solar/</a:t>
            </a:r>
            <a:r>
              <a:rPr lang="de-DE" sz="1100" dirty="0"/>
              <a:t> abgerufen am 18.11.2021.</a:t>
            </a:r>
          </a:p>
          <a:p>
            <a:endParaRPr lang="de-DE" sz="1100" dirty="0"/>
          </a:p>
          <a:p>
            <a:r>
              <a:rPr lang="de-DE" sz="1100" dirty="0"/>
              <a:t>Gavin, H. P. (2020). The </a:t>
            </a:r>
            <a:r>
              <a:rPr lang="de-DE" sz="1100" dirty="0" err="1"/>
              <a:t>Levenberg</a:t>
            </a:r>
            <a:r>
              <a:rPr lang="de-DE" sz="1100" dirty="0"/>
              <a:t>-Marquardt </a:t>
            </a:r>
            <a:r>
              <a:rPr lang="de-DE" sz="1100" dirty="0" err="1"/>
              <a:t>algorithm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</a:t>
            </a:r>
            <a:r>
              <a:rPr lang="de-DE" sz="1100" dirty="0" err="1"/>
              <a:t>nonlinear</a:t>
            </a:r>
            <a:r>
              <a:rPr lang="de-DE" sz="1100" dirty="0"/>
              <a:t> least </a:t>
            </a:r>
            <a:r>
              <a:rPr lang="de-DE" sz="1100" dirty="0" err="1"/>
              <a:t>squares</a:t>
            </a:r>
            <a:r>
              <a:rPr lang="de-DE" sz="1100" dirty="0"/>
              <a:t> </a:t>
            </a:r>
            <a:r>
              <a:rPr lang="de-DE" sz="1100" dirty="0" err="1"/>
              <a:t>curve</a:t>
            </a:r>
            <a:r>
              <a:rPr lang="de-DE" sz="1100" dirty="0"/>
              <a:t>-fitting </a:t>
            </a:r>
            <a:r>
              <a:rPr lang="de-DE" sz="1100" dirty="0" err="1"/>
              <a:t>problems.Duke</a:t>
            </a:r>
            <a:r>
              <a:rPr lang="de-DE" sz="1100" dirty="0"/>
              <a:t> </a:t>
            </a:r>
            <a:r>
              <a:rPr lang="de-DE" sz="1100" dirty="0" err="1"/>
              <a:t>University.Hussain</a:t>
            </a:r>
            <a:r>
              <a:rPr lang="de-DE" sz="1100" dirty="0"/>
              <a:t>, M. und Mahmud, I. (2019). </a:t>
            </a:r>
            <a:r>
              <a:rPr lang="de-DE" sz="1100" dirty="0" err="1"/>
              <a:t>pyMannKendall</a:t>
            </a:r>
            <a:r>
              <a:rPr lang="de-DE" sz="1100" dirty="0"/>
              <a:t>: a </a:t>
            </a:r>
            <a:r>
              <a:rPr lang="de-DE" sz="1100" dirty="0" err="1"/>
              <a:t>python</a:t>
            </a:r>
            <a:r>
              <a:rPr lang="de-DE" sz="1100" dirty="0"/>
              <a:t> </a:t>
            </a:r>
            <a:r>
              <a:rPr lang="de-DE" sz="1100" dirty="0" err="1"/>
              <a:t>package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non </a:t>
            </a:r>
            <a:r>
              <a:rPr lang="de-DE" sz="1100" dirty="0" err="1"/>
              <a:t>parametric</a:t>
            </a:r>
            <a:r>
              <a:rPr lang="de-DE" sz="1100" dirty="0"/>
              <a:t> Mann </a:t>
            </a:r>
            <a:r>
              <a:rPr lang="de-DE" sz="1100" dirty="0" err="1"/>
              <a:t>Kendallfamily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trend</a:t>
            </a:r>
            <a:r>
              <a:rPr lang="de-DE" sz="1100" dirty="0"/>
              <a:t> </a:t>
            </a:r>
            <a:r>
              <a:rPr lang="de-DE" sz="1100" dirty="0" err="1"/>
              <a:t>tests</a:t>
            </a:r>
            <a:r>
              <a:rPr lang="de-DE" sz="1100" dirty="0"/>
              <a:t>. Journal </a:t>
            </a:r>
            <a:r>
              <a:rPr lang="de-DE" sz="1100" dirty="0" err="1"/>
              <a:t>of</a:t>
            </a:r>
            <a:r>
              <a:rPr lang="de-DE" sz="1100" dirty="0"/>
              <a:t> Open Source Software, 4(39):1556. DOI: 10.21105/joss.01556.</a:t>
            </a:r>
          </a:p>
          <a:p>
            <a:endParaRPr lang="de-DE" sz="1100" dirty="0"/>
          </a:p>
          <a:p>
            <a:r>
              <a:rPr lang="de-DE" sz="1100" dirty="0" err="1"/>
              <a:t>Kreienkamp</a:t>
            </a:r>
            <a:r>
              <a:rPr lang="de-DE" sz="1100" dirty="0"/>
              <a:t>, F., </a:t>
            </a:r>
            <a:r>
              <a:rPr lang="de-DE" sz="1100" dirty="0" err="1"/>
              <a:t>Paxian</a:t>
            </a:r>
            <a:r>
              <a:rPr lang="de-DE" sz="1100" dirty="0"/>
              <a:t>, A., Fr ̈uh, B., Lorenz, P., und </a:t>
            </a:r>
            <a:r>
              <a:rPr lang="de-DE" sz="1100" dirty="0" err="1"/>
              <a:t>Matulla</a:t>
            </a:r>
            <a:r>
              <a:rPr lang="de-DE" sz="1100" dirty="0"/>
              <a:t>, C. (2018). Evaluation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</a:t>
            </a:r>
            <a:r>
              <a:rPr lang="de-DE" sz="1100" dirty="0" err="1"/>
              <a:t>empirical</a:t>
            </a:r>
            <a:r>
              <a:rPr lang="de-DE" sz="1100" dirty="0"/>
              <a:t>–</a:t>
            </a:r>
            <a:r>
              <a:rPr lang="de-DE" sz="1100" dirty="0" err="1"/>
              <a:t>statisticaldownscaling</a:t>
            </a:r>
            <a:r>
              <a:rPr lang="de-DE" sz="1100" dirty="0"/>
              <a:t> </a:t>
            </a:r>
            <a:r>
              <a:rPr lang="de-DE" sz="1100" dirty="0" err="1"/>
              <a:t>method</a:t>
            </a:r>
            <a:r>
              <a:rPr lang="de-DE" sz="1100" dirty="0"/>
              <a:t> EPISODES. </a:t>
            </a:r>
            <a:r>
              <a:rPr lang="de-DE" sz="1100" dirty="0" err="1"/>
              <a:t>Climate</a:t>
            </a:r>
            <a:r>
              <a:rPr lang="de-DE" sz="1100" dirty="0"/>
              <a:t> Dynamics, 52(1-2):991–1026.ReKIS </a:t>
            </a:r>
            <a:r>
              <a:rPr lang="de-DE" sz="1100" dirty="0" err="1"/>
              <a:t>Datens</a:t>
            </a:r>
            <a:r>
              <a:rPr lang="de-DE" sz="1100" dirty="0"/>
              <a:t> ̈atze (2021). </a:t>
            </a:r>
          </a:p>
          <a:p>
            <a:endParaRPr lang="de-DE" sz="1100" dirty="0"/>
          </a:p>
          <a:p>
            <a:r>
              <a:rPr lang="de-DE" sz="1100" dirty="0"/>
              <a:t>Regionales Klimainformationssystem für Sachsen, Sachsen-Anhalt und </a:t>
            </a:r>
            <a:r>
              <a:rPr lang="de-DE" sz="1100" dirty="0" err="1"/>
              <a:t>Th</a:t>
            </a:r>
            <a:r>
              <a:rPr lang="de-DE" sz="1100" dirty="0"/>
              <a:t> ̈</a:t>
            </a:r>
            <a:r>
              <a:rPr lang="de-DE" sz="1100" dirty="0" err="1"/>
              <a:t>uringen</a:t>
            </a:r>
            <a:r>
              <a:rPr lang="de-DE" sz="1100" dirty="0"/>
              <a:t>(</a:t>
            </a:r>
            <a:r>
              <a:rPr lang="de-DE" sz="1100" dirty="0" err="1"/>
              <a:t>ReKIS</a:t>
            </a:r>
            <a:r>
              <a:rPr lang="de-DE" sz="1100" dirty="0"/>
              <a:t>): Basisdaten. </a:t>
            </a:r>
            <a:r>
              <a:rPr lang="de-DE" sz="1100" dirty="0">
                <a:hlinkClick r:id="rId6"/>
              </a:rPr>
              <a:t>URL:https://rekisviewer.hydro.tu-dresden.de/fdm/ReKISExpert.jsp#menu-5</a:t>
            </a:r>
            <a:r>
              <a:rPr lang="de-DE" sz="1100" dirty="0"/>
              <a:t> abgerufen am 21.02.2022.</a:t>
            </a:r>
          </a:p>
          <a:p>
            <a:endParaRPr lang="de-DE" sz="1100" dirty="0"/>
          </a:p>
          <a:p>
            <a:r>
              <a:rPr lang="de-DE" sz="1100" dirty="0"/>
              <a:t>Richter, D. (1995). Ergebnisse methodischer Untersuchung zur Korrektur des systematischen </a:t>
            </a:r>
            <a:r>
              <a:rPr lang="de-DE" sz="1100" dirty="0" err="1"/>
              <a:t>Messfehlersdes</a:t>
            </a:r>
            <a:r>
              <a:rPr lang="de-DE" sz="1100" dirty="0"/>
              <a:t> Hellmann-Niederschlagsmessers. Berichte des DWD, 194. 90 pp.</a:t>
            </a:r>
          </a:p>
          <a:p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162191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747000" y="345960"/>
            <a:ext cx="10577520" cy="37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800" b="1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Literatur 2/2</a:t>
            </a:r>
            <a:endParaRPr lang="de-DE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5DB62-2E57-BC41-8B88-97E7A92BBA7A}"/>
              </a:ext>
            </a:extLst>
          </p:cNvPr>
          <p:cNvSpPr txBox="1"/>
          <p:nvPr/>
        </p:nvSpPr>
        <p:spPr>
          <a:xfrm>
            <a:off x="662918" y="722520"/>
            <a:ext cx="10919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Struve, Ehlert, </a:t>
            </a:r>
            <a:r>
              <a:rPr lang="de-DE" sz="1100" dirty="0" err="1"/>
              <a:t>Pfannschmidt</a:t>
            </a:r>
            <a:r>
              <a:rPr lang="de-DE" sz="1100" dirty="0"/>
              <a:t>, </a:t>
            </a:r>
            <a:r>
              <a:rPr lang="de-DE" sz="1100" dirty="0" err="1"/>
              <a:t>Heyner</a:t>
            </a:r>
            <a:r>
              <a:rPr lang="de-DE" sz="1100" dirty="0"/>
              <a:t>, Franke, Kronenberg, und Eichhorn (2020). Mitteldeutsches Kernensemble zur Auswertung regionaler Klimamodelldaten – Dokumentation – Version 1.0. Halle (Saale)</a:t>
            </a:r>
          </a:p>
          <a:p>
            <a:endParaRPr lang="de-DE" sz="1100" dirty="0"/>
          </a:p>
          <a:p>
            <a:r>
              <a:rPr lang="de-DE" sz="1100" dirty="0"/>
              <a:t>Technische Universität Dresden (2021). Klimawandel und Wasserhaushalt in Sachsen (</a:t>
            </a:r>
            <a:r>
              <a:rPr lang="de-DE" sz="1100" dirty="0" err="1"/>
              <a:t>KliWES</a:t>
            </a:r>
            <a:r>
              <a:rPr lang="de-DE" sz="1100" dirty="0"/>
              <a:t> 2.0) URL: </a:t>
            </a:r>
            <a:r>
              <a:rPr lang="de-DE" sz="1100" dirty="0">
                <a:hlinkClick r:id="rId2"/>
              </a:rPr>
              <a:t>http://www.whh-kliwes.de</a:t>
            </a:r>
            <a:r>
              <a:rPr lang="de-DE" sz="1100" dirty="0"/>
              <a:t> abgerufen am 28.02.22</a:t>
            </a:r>
          </a:p>
        </p:txBody>
      </p:sp>
    </p:spTree>
    <p:extLst>
      <p:ext uri="{BB962C8B-B14F-4D97-AF65-F5344CB8AC3E}">
        <p14:creationId xmlns:p14="http://schemas.microsoft.com/office/powerpoint/2010/main" val="21320095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pc="-1" dirty="0">
                <a:solidFill>
                  <a:srgbClr val="A6A6A6"/>
                </a:solidFill>
                <a:latin typeface="Open Sans"/>
                <a:ea typeface="DejaVu Sans"/>
              </a:rPr>
              <a:t>Bodenw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asserhaushalt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5CD035E-9B2B-6D4B-8234-56578E5A52FF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1099130"/>
            <a:ext cx="9031287" cy="4534328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>
            <a:off x="874712" y="5633458"/>
            <a:ext cx="9031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Simuliertes Bodenwasser für das Einzugsgebiet </a:t>
            </a:r>
            <a:r>
              <a:rPr lang="de-DE" sz="1200" dirty="0" err="1">
                <a:solidFill>
                  <a:schemeClr val="tx2"/>
                </a:solidFill>
              </a:rPr>
              <a:t>Kreischa</a:t>
            </a:r>
            <a:r>
              <a:rPr lang="de-DE" sz="1200" dirty="0">
                <a:solidFill>
                  <a:schemeClr val="tx2"/>
                </a:solidFill>
              </a:rPr>
              <a:t> auf Basis der Klimaszenarien RCP2.6, RCP4.5 und RCP8.5</a:t>
            </a:r>
          </a:p>
        </p:txBody>
      </p:sp>
    </p:spTree>
    <p:extLst>
      <p:ext uri="{BB962C8B-B14F-4D97-AF65-F5344CB8AC3E}">
        <p14:creationId xmlns:p14="http://schemas.microsoft.com/office/powerpoint/2010/main" val="39012617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>
            <a:off x="874800" y="5494958"/>
            <a:ext cx="9031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Häufigkeitsverteilung für Niederschläge der Klimaszenarien für den Zeitraum 2006 - 2100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59F2E9-5292-BE4B-AA92-55B09D2F7B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12" y="1294297"/>
            <a:ext cx="11228696" cy="407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073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B68FB-33EC-A440-807A-004701A547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98" y="1371086"/>
            <a:ext cx="11267788" cy="4109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474562-D03E-5848-9228-E4636B6C15D8}"/>
              </a:ext>
            </a:extLst>
          </p:cNvPr>
          <p:cNvSpPr txBox="1"/>
          <p:nvPr/>
        </p:nvSpPr>
        <p:spPr>
          <a:xfrm>
            <a:off x="874800" y="5481058"/>
            <a:ext cx="9031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Häufigkeitsverteilung der Durchflüsse für die Klimaszenarien für den Zeitraum 2006 - 2100</a:t>
            </a:r>
          </a:p>
        </p:txBody>
      </p:sp>
    </p:spTree>
    <p:extLst>
      <p:ext uri="{BB962C8B-B14F-4D97-AF65-F5344CB8AC3E}">
        <p14:creationId xmlns:p14="http://schemas.microsoft.com/office/powerpoint/2010/main" val="3781362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Analyseergebnisse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61A663-8CA7-7642-A508-92415ABA1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760164"/>
            <a:ext cx="5790732" cy="5275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858737-B3BB-134A-92F0-130CEA785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161" y="760164"/>
            <a:ext cx="4343529" cy="484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195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DCE7C8C-13DF-4289-9E62-704EA2E64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19" y="588529"/>
            <a:ext cx="8602447" cy="5460497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6. Unsicherheitsbetrachtung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3BEEEFF3-E28A-4E9B-A1C5-C43B3BA7AB66}"/>
              </a:ext>
            </a:extLst>
          </p:cNvPr>
          <p:cNvSpPr txBox="1"/>
          <p:nvPr/>
        </p:nvSpPr>
        <p:spPr>
          <a:xfrm>
            <a:off x="1703760" y="5762997"/>
            <a:ext cx="5244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Strukturdiagramm der Modellunsicherheit</a:t>
            </a:r>
          </a:p>
        </p:txBody>
      </p:sp>
    </p:spTree>
    <p:extLst>
      <p:ext uri="{BB962C8B-B14F-4D97-AF65-F5344CB8AC3E}">
        <p14:creationId xmlns:p14="http://schemas.microsoft.com/office/powerpoint/2010/main" val="1012037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spc="-1" dirty="0">
                <a:solidFill>
                  <a:srgbClr val="A6A6A6"/>
                </a:solidFill>
                <a:latin typeface="Open Sans"/>
                <a:ea typeface="DejaVu Sans"/>
              </a:rPr>
              <a:t>2</a:t>
            </a: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. Datengrundlage und -aufbereitung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Datengrundlage für den Modellaufbau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Landnutzung BTLNK 2005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Quelle: </a:t>
            </a:r>
            <a:r>
              <a:rPr lang="de-DE" sz="1800" spc="-1" dirty="0" err="1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Lfulg</a:t>
            </a: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Dokumentationszeitraum: 2005 und 1992/93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Landnutzungsarten auf drei 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unterschiedlichen Detailebenen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FD9D653-25F2-4FC6-A191-84C92F17A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3560" y="1505456"/>
            <a:ext cx="5938984" cy="41997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E0D6B1-D45B-475E-B521-F9030E0D418F}"/>
              </a:ext>
            </a:extLst>
          </p:cNvPr>
          <p:cNvSpPr txBox="1"/>
          <p:nvPr/>
        </p:nvSpPr>
        <p:spPr>
          <a:xfrm>
            <a:off x="6163559" y="5698233"/>
            <a:ext cx="5288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2 Karte der Landnutzungen nach Untergruppen im Einzugsgebiet</a:t>
            </a:r>
          </a:p>
        </p:txBody>
      </p:sp>
    </p:spTree>
    <p:extLst>
      <p:ext uri="{BB962C8B-B14F-4D97-AF65-F5344CB8AC3E}">
        <p14:creationId xmlns:p14="http://schemas.microsoft.com/office/powerpoint/2010/main" val="3152641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spc="-1" dirty="0">
                <a:solidFill>
                  <a:srgbClr val="A6A6A6"/>
                </a:solidFill>
                <a:latin typeface="Open Sans"/>
                <a:ea typeface="DejaVu Sans"/>
              </a:rPr>
              <a:t>2</a:t>
            </a: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. Datengrundlage und -aufbereitung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 Regular"/>
              </a:rPr>
              <a:t>Datengrundlage für den Modellaufbau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Digitales Höhenmodell DGM10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Quelle: </a:t>
            </a:r>
            <a:r>
              <a:rPr lang="de-DE" sz="1800" spc="-1" dirty="0" err="1">
                <a:solidFill>
                  <a:srgbClr val="00305E"/>
                </a:solidFill>
                <a:latin typeface="Open Sans Regular"/>
              </a:rPr>
              <a:t>GeoSN</a:t>
            </a:r>
            <a:endParaRPr lang="de-DE" sz="1800" spc="-1" dirty="0">
              <a:solidFill>
                <a:srgbClr val="00305E"/>
              </a:solidFill>
              <a:latin typeface="Open Sans Regular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10A73D3-7D17-46E6-97B0-91D4F7D4B9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3560" y="1505456"/>
            <a:ext cx="5938984" cy="41997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B8430B-C7A9-4BC8-AC68-951D96030D7B}"/>
              </a:ext>
            </a:extLst>
          </p:cNvPr>
          <p:cNvSpPr txBox="1"/>
          <p:nvPr/>
        </p:nvSpPr>
        <p:spPr>
          <a:xfrm>
            <a:off x="6163560" y="5698233"/>
            <a:ext cx="4306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3 Karte der Geländehöhe im Einzugsgebiet</a:t>
            </a:r>
          </a:p>
        </p:txBody>
      </p:sp>
    </p:spTree>
    <p:extLst>
      <p:ext uri="{BB962C8B-B14F-4D97-AF65-F5344CB8AC3E}">
        <p14:creationId xmlns:p14="http://schemas.microsoft.com/office/powerpoint/2010/main" val="1959789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3DB229-6579-5A4B-B61D-5B0A13A3A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93" y="1566017"/>
            <a:ext cx="7331354" cy="345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28F58F-D24F-1046-A63D-E912FD1C8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616" y="2582511"/>
            <a:ext cx="4162180" cy="24356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8EBDB0-465A-5542-9C45-8D1E90641593}"/>
              </a:ext>
            </a:extLst>
          </p:cNvPr>
          <p:cNvSpPr txBox="1"/>
          <p:nvPr/>
        </p:nvSpPr>
        <p:spPr>
          <a:xfrm>
            <a:off x="616893" y="5091292"/>
            <a:ext cx="569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4 Übersicht der Messstationen in der Umgebung des Einzugsgebietes </a:t>
            </a:r>
            <a:r>
              <a:rPr lang="de-DE" sz="1200" dirty="0" err="1">
                <a:solidFill>
                  <a:schemeClr val="tx2"/>
                </a:solidFill>
              </a:rPr>
              <a:t>Kreischa</a:t>
            </a:r>
            <a:r>
              <a:rPr lang="de-DE" sz="1200" dirty="0">
                <a:solidFill>
                  <a:schemeClr val="tx2"/>
                </a:solidFill>
              </a:rPr>
              <a:t> mit Klima- und Solardatenverfügbarkeit in täglicher Auflösung im Zeitraum 2000 - 2020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D1DDC-F50B-F844-ACB4-22D996BF7F4B}"/>
              </a:ext>
            </a:extLst>
          </p:cNvPr>
          <p:cNvSpPr txBox="1"/>
          <p:nvPr/>
        </p:nvSpPr>
        <p:spPr>
          <a:xfrm>
            <a:off x="7735616" y="5088397"/>
            <a:ext cx="4162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5 Übersicht der meteorologischen Eingangsvariablen in Raven</a:t>
            </a:r>
          </a:p>
        </p:txBody>
      </p:sp>
      <p:sp>
        <p:nvSpPr>
          <p:cNvPr id="8" name="PlaceHolder 2">
            <a:extLst>
              <a:ext uri="{FF2B5EF4-FFF2-40B4-BE49-F238E27FC236}">
                <a16:creationId xmlns:a16="http://schemas.microsoft.com/office/drawing/2014/main" id="{3A6B1333-151B-7B45-8C84-E3DC3C442026}"/>
              </a:ext>
            </a:extLst>
          </p:cNvPr>
          <p:cNvSpPr txBox="1">
            <a:spLocks/>
          </p:cNvSpPr>
          <p:nvPr/>
        </p:nvSpPr>
        <p:spPr>
          <a:xfrm>
            <a:off x="874800" y="888425"/>
            <a:ext cx="10120034" cy="88529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199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Datengrundlage für den Modellaufbau: Meteorologie (Quelle: Open Data Server, DWD)</a:t>
            </a: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1286EE65-AA57-8546-BE2A-4EFBFE6F7B95}"/>
              </a:ext>
            </a:extLst>
          </p:cNvPr>
          <p:cNvSpPr txBox="1">
            <a:spLocks/>
          </p:cNvSpPr>
          <p:nvPr/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000" spc="-1">
                <a:solidFill>
                  <a:srgbClr val="A6A6A6"/>
                </a:solidFill>
                <a:latin typeface="Open Sans"/>
                <a:ea typeface="DejaVu Sans"/>
              </a:rPr>
              <a:t>2. Datengrundlage und -aufbereitung</a:t>
            </a:r>
            <a:endParaRPr lang="de-DE" sz="2000" b="1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27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spc="-1" dirty="0">
                <a:solidFill>
                  <a:srgbClr val="A6A6A6"/>
                </a:solidFill>
                <a:latin typeface="Open Sans"/>
                <a:ea typeface="DejaVu Sans"/>
              </a:rPr>
              <a:t>2</a:t>
            </a: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. Datengrundlage und -aufbereitung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01633D5-F6DC-8F41-93C1-EA1FC17C0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487275"/>
              </p:ext>
            </p:extLst>
          </p:nvPr>
        </p:nvGraphicFramePr>
        <p:xfrm>
          <a:off x="874800" y="1570524"/>
          <a:ext cx="3577279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7279">
                  <a:extLst>
                    <a:ext uri="{9D8B030D-6E8A-4147-A177-3AD203B41FA5}">
                      <a16:colId xmlns:a16="http://schemas.microsoft.com/office/drawing/2014/main" val="3499525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b="1" dirty="0">
                          <a:solidFill>
                            <a:srgbClr val="00305E"/>
                          </a:solidFill>
                        </a:rPr>
                        <a:t>1. Konsistenzprüfung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87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„-999“, </a:t>
                      </a:r>
                      <a:r>
                        <a:rPr lang="de-DE" dirty="0" err="1">
                          <a:solidFill>
                            <a:srgbClr val="00305E"/>
                          </a:solidFill>
                        </a:rPr>
                        <a:t>NaNs</a:t>
                      </a:r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, Ausreißer, </a:t>
                      </a:r>
                      <a:r>
                        <a:rPr lang="de-DE" dirty="0" err="1">
                          <a:solidFill>
                            <a:srgbClr val="00305E"/>
                          </a:solidFill>
                        </a:rPr>
                        <a:t>unplausible</a:t>
                      </a:r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 Werte, Fehlen ganzer 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10807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DEC095D-0446-F34C-A152-2E395B7653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t="6183" r="54670" b="51159"/>
          <a:stretch/>
        </p:blipFill>
        <p:spPr>
          <a:xfrm>
            <a:off x="4538949" y="3101871"/>
            <a:ext cx="2364908" cy="1807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D67C6F-3CFC-7F43-9D24-D83C57D28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70" y="3358199"/>
            <a:ext cx="1689100" cy="134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5D75AC-A40A-2240-9E14-77F169D36E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65" t="671"/>
          <a:stretch/>
        </p:blipFill>
        <p:spPr>
          <a:xfrm>
            <a:off x="8235206" y="2867906"/>
            <a:ext cx="2495412" cy="19109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C881D2-BA0C-6C41-8574-A15711EBBC31}"/>
                  </a:ext>
                </a:extLst>
              </p:cNvPr>
              <p:cNvSpPr txBox="1"/>
              <p:nvPr/>
            </p:nvSpPr>
            <p:spPr>
              <a:xfrm>
                <a:off x="7895629" y="2367249"/>
                <a:ext cx="299053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𝑘𝑜𝑟𝑟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de-DE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p>
                      </m:sSup>
                      <m:r>
                        <a:rPr lang="de-DE" sz="2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C881D2-BA0C-6C41-8574-A15711EBB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629" y="2367249"/>
                <a:ext cx="2990539" cy="369332"/>
              </a:xfrm>
              <a:prstGeom prst="rect">
                <a:avLst/>
              </a:prstGeom>
              <a:blipFill>
                <a:blip r:embed="rId5"/>
                <a:stretch>
                  <a:fillRect t="-3333" b="-4000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7949C69-60DE-7A4D-B4BC-B1B75C6B75F3}"/>
              </a:ext>
            </a:extLst>
          </p:cNvPr>
          <p:cNvSpPr txBox="1"/>
          <p:nvPr/>
        </p:nvSpPr>
        <p:spPr>
          <a:xfrm>
            <a:off x="1230770" y="4920421"/>
            <a:ext cx="236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6 Beispiel für fehler-</a:t>
            </a:r>
          </a:p>
          <a:p>
            <a:r>
              <a:rPr lang="de-DE" sz="1200" dirty="0">
                <a:solidFill>
                  <a:schemeClr val="tx2"/>
                </a:solidFill>
              </a:rPr>
              <a:t>behaftete Daten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7D9DBC-6046-BC4A-8593-2231B8F9DD05}"/>
              </a:ext>
            </a:extLst>
          </p:cNvPr>
          <p:cNvSpPr txBox="1"/>
          <p:nvPr/>
        </p:nvSpPr>
        <p:spPr>
          <a:xfrm>
            <a:off x="4234922" y="4924068"/>
            <a:ext cx="3399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7 Beispiel für eine Doppelsummenanalyse </a:t>
            </a:r>
          </a:p>
          <a:p>
            <a:r>
              <a:rPr lang="de-DE" sz="1200" dirty="0">
                <a:solidFill>
                  <a:schemeClr val="tx2"/>
                </a:solidFill>
              </a:rPr>
              <a:t>der Station 3166 (x, </a:t>
            </a:r>
            <a:r>
              <a:rPr lang="de-DE" sz="1200" dirty="0" err="1">
                <a:solidFill>
                  <a:schemeClr val="tx2"/>
                </a:solidFill>
              </a:rPr>
              <a:t>y</a:t>
            </a:r>
            <a:r>
              <a:rPr lang="de-DE" sz="1200" dirty="0">
                <a:solidFill>
                  <a:schemeClr val="tx2"/>
                </a:solidFill>
              </a:rPr>
              <a:t>: kumulierte Jahres-</a:t>
            </a:r>
            <a:r>
              <a:rPr lang="de-DE" sz="1200" dirty="0" err="1">
                <a:solidFill>
                  <a:schemeClr val="tx2"/>
                </a:solidFill>
              </a:rPr>
              <a:t>nniederschläge</a:t>
            </a:r>
            <a:r>
              <a:rPr lang="de-DE" sz="12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49FD21-8279-0841-BA48-A2419830074D}"/>
              </a:ext>
            </a:extLst>
          </p:cNvPr>
          <p:cNvSpPr txBox="1"/>
          <p:nvPr/>
        </p:nvSpPr>
        <p:spPr>
          <a:xfrm>
            <a:off x="8130274" y="4938882"/>
            <a:ext cx="3665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8 Beispiel für die Bestimmung der Stationslage anhand der Distanz zu </a:t>
            </a:r>
          </a:p>
          <a:p>
            <a:r>
              <a:rPr lang="de-DE" sz="1200" dirty="0">
                <a:solidFill>
                  <a:schemeClr val="tx2"/>
                </a:solidFill>
              </a:rPr>
              <a:t>umliegenden Hindernissen</a:t>
            </a:r>
          </a:p>
        </p:txBody>
      </p:sp>
      <p:sp>
        <p:nvSpPr>
          <p:cNvPr id="17" name="PlaceHolder 2">
            <a:extLst>
              <a:ext uri="{FF2B5EF4-FFF2-40B4-BE49-F238E27FC236}">
                <a16:creationId xmlns:a16="http://schemas.microsoft.com/office/drawing/2014/main" id="{4A12A759-9A2B-2F47-860A-BA2E463432F0}"/>
              </a:ext>
            </a:extLst>
          </p:cNvPr>
          <p:cNvSpPr txBox="1">
            <a:spLocks/>
          </p:cNvSpPr>
          <p:nvPr/>
        </p:nvSpPr>
        <p:spPr>
          <a:xfrm>
            <a:off x="874800" y="935351"/>
            <a:ext cx="10120034" cy="88529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199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Datengrundlage für den Modellaufbau: Meteorologie (Quelle: Open Data Server, DWD)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4D4B419-31A2-DD42-9DCD-989958AF1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60876"/>
              </p:ext>
            </p:extLst>
          </p:nvPr>
        </p:nvGraphicFramePr>
        <p:xfrm>
          <a:off x="4538949" y="1570524"/>
          <a:ext cx="3253001" cy="1010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3001">
                  <a:extLst>
                    <a:ext uri="{9D8B030D-6E8A-4147-A177-3AD203B41FA5}">
                      <a16:colId xmlns:a16="http://schemas.microsoft.com/office/drawing/2014/main" val="2796665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b="1" dirty="0">
                          <a:solidFill>
                            <a:srgbClr val="00305E"/>
                          </a:solidFill>
                        </a:rPr>
                        <a:t>2. Homogenitätsprüfung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87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Doppelsummenanalyse (Niederschlag)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108071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6BCBCFE-C254-DE44-AF2C-F5C53B81F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970201"/>
              </p:ext>
            </p:extLst>
          </p:nvPr>
        </p:nvGraphicFramePr>
        <p:xfrm>
          <a:off x="7895629" y="1576653"/>
          <a:ext cx="350769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7698">
                  <a:extLst>
                    <a:ext uri="{9D8B030D-6E8A-4147-A177-3AD203B41FA5}">
                      <a16:colId xmlns:a16="http://schemas.microsoft.com/office/drawing/2014/main" val="187200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b="1" dirty="0">
                          <a:solidFill>
                            <a:srgbClr val="00305E"/>
                          </a:solidFill>
                        </a:rPr>
                        <a:t>3. Niederschlagskorrektur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87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Verfahren nach Richter (1995)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1080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8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</TotalTime>
  <Words>2804</Words>
  <Application>Microsoft Macintosh PowerPoint</Application>
  <PresentationFormat>Widescreen</PresentationFormat>
  <Paragraphs>543</Paragraphs>
  <Slides>56</Slides>
  <Notes>2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Arial</vt:lpstr>
      <vt:lpstr>Cambria Math</vt:lpstr>
      <vt:lpstr>DejaVu Sans</vt:lpstr>
      <vt:lpstr>Open Sans</vt:lpstr>
      <vt:lpstr>Open Sans Regular</vt:lpstr>
      <vt:lpstr>Symbol</vt:lpstr>
      <vt:lpstr>Times New Roman</vt:lpstr>
      <vt:lpstr>Wingdings</vt:lpstr>
      <vt:lpstr>Office Theme</vt:lpstr>
      <vt:lpstr>Office Theme</vt:lpstr>
      <vt:lpstr>Office Theme</vt:lpstr>
      <vt:lpstr>Berechnung des Wasserhaushaltes für das Einzugsgebiet Kreischa mit Raven</vt:lpstr>
      <vt:lpstr>Agenda</vt:lpstr>
      <vt:lpstr>1. Motivation</vt:lpstr>
      <vt:lpstr>Agenda</vt:lpstr>
      <vt:lpstr>2. Datengrundlage und -aufbereitung</vt:lpstr>
      <vt:lpstr>2. Datengrundlage und -aufbereitung</vt:lpstr>
      <vt:lpstr>2. Datengrundlage und -aufbereitung</vt:lpstr>
      <vt:lpstr>PowerPoint Presentation</vt:lpstr>
      <vt:lpstr>2. Datengrundlage und -aufbereitung</vt:lpstr>
      <vt:lpstr>Agenda</vt:lpstr>
      <vt:lpstr>3.1. Hydrotopenbildung</vt:lpstr>
      <vt:lpstr>3.1. Hydrotopenbildung</vt:lpstr>
      <vt:lpstr>3.2 Modellaufbau &amp; Parametrisierung</vt:lpstr>
      <vt:lpstr>3.2 Modellaufbau &amp; Parametrisierung</vt:lpstr>
      <vt:lpstr>3.2 Modellaufbau &amp; Parametrisierung</vt:lpstr>
      <vt:lpstr>3.2 Modellaufbau &amp; Parametrisierung</vt:lpstr>
      <vt:lpstr>3.2 Modellaufbau &amp; Parametrisierung</vt:lpstr>
      <vt:lpstr>3.2 Modellaufbau &amp; Parametrisierung</vt:lpstr>
      <vt:lpstr>Agenda</vt:lpstr>
      <vt:lpstr>4.1 Parametern Sensitivitätsanalyse und Kalibrierung   Ansicht</vt:lpstr>
      <vt:lpstr>4.1 Parametern Sensitivitätsanalyse und Kalibrierung   Ansicht</vt:lpstr>
      <vt:lpstr>4.1 Parametern Sensitivitätsanalyse und Kalibrierung  Modelllaufstellungen </vt:lpstr>
      <vt:lpstr>4.1 Parametern Sensitivitätsanalyse und Kalibrierung  1. Kalibrierung </vt:lpstr>
      <vt:lpstr>4.1 Parametern Sensitivitätsanalyse und Kalibrierung   1. Kalibrierung Vergleich C1-Simulation mit Beobachtung</vt:lpstr>
      <vt:lpstr>4.1 Parametern Sensitivitätsanalyse und Kalibrierung  Sensitivitätsanalyse </vt:lpstr>
      <vt:lpstr>4.1 Parametern Sensitivitätsanalyse und Kalibrierung   Sensitivitätsanalyse von Bodenparametern</vt:lpstr>
      <vt:lpstr>4.1 Parametern Sensitivitätsanalyse und Kalibrierung  Sensitivitätsindex </vt:lpstr>
      <vt:lpstr>4.1 Parametern Sensitivitätsanalyse und Kalibrierung  Sensitivitätindex </vt:lpstr>
      <vt:lpstr>4.1 Parametern Sensitivitätsanalyse und Kalibrierung Sensitivitätsanalyse von Landnutzparametern  </vt:lpstr>
      <vt:lpstr>4.1 Parametern Sensitivitätsanalyse und Kalibrierung  Sensitivitätsanalyse von Pflantzenparametern </vt:lpstr>
      <vt:lpstr>4.1 Parametern Sensitivitätsanalyse und Kalibrierung  2. Kalibrierung </vt:lpstr>
      <vt:lpstr>4.1 Parametern Sensitivitätsanalyse und Kalibrierung   2. Kalibrierung Vergleich Cx-Simulation mit Beobachtung</vt:lpstr>
      <vt:lpstr>4.1 Parametern Sensitivitätsanalyse und Kalibrierung   Vergleich Cx-Simulation mit Beobachtung im Jahr 2004</vt:lpstr>
      <vt:lpstr>4.1 Parametern Sensitivitätsanalyse und Kalibrierung  Kalibrierte Parametern bei C2 und C3 </vt:lpstr>
      <vt:lpstr>4.1 Parametern Sensitivitätsanalyse und Kalibrierung  Kalibrierte Parametern bei C2 und C3 </vt:lpstr>
      <vt:lpstr>4.2 Validierung Homogenität prüfen</vt:lpstr>
      <vt:lpstr>4.2 Validierung Homogenität prüfen</vt:lpstr>
      <vt:lpstr>4.2 Validierung Vergleich Vx1-Simulation mit Beobachtung</vt:lpstr>
      <vt:lpstr>4.2 Validierung Vergleich Vx2-Simulation mit Beobachtung</vt:lpstr>
      <vt:lpstr>Agenda</vt:lpstr>
      <vt:lpstr>5. Modellanwendung für Klimaszenarien: Motivation</vt:lpstr>
      <vt:lpstr>5. Modellanwendung für Klimaszenarien: Datengrundlage</vt:lpstr>
      <vt:lpstr>5. Modellanwendung für Klimaszenarien: Abfluss (2006 – 2100)</vt:lpstr>
      <vt:lpstr>5. Modellanwendung für Klimaszenarien: Abfluss (2010 – 2100)</vt:lpstr>
      <vt:lpstr>5. Modellanwendung für Klimaszenarien: Wasserhaushalt 1/2</vt:lpstr>
      <vt:lpstr>5. Modellanwendung für Klimaszenarien: Wasserhaushalt 2/2</vt:lpstr>
      <vt:lpstr>5. Modellanwendung für Klimaszenarien: Jahresgang</vt:lpstr>
      <vt:lpstr>Agenda</vt:lpstr>
      <vt:lpstr>6. Fazit &amp; Ausblick</vt:lpstr>
      <vt:lpstr>Literatur 1/2</vt:lpstr>
      <vt:lpstr>Literatur 2/2</vt:lpstr>
      <vt:lpstr>5. Modellanwendung für Klimaszenarien: Bodenwasserhaushalt</vt:lpstr>
      <vt:lpstr>5. Modellanwendung für Klimaszenarien</vt:lpstr>
      <vt:lpstr>5. Modellanwendung für Klimaszenarien</vt:lpstr>
      <vt:lpstr>5. Modellanwendung für Klimaszenarien: Analyseergebnisse</vt:lpstr>
      <vt:lpstr>6. Unsicherheitsbetrachtung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Entwicklung konvektiver Zellen vor dem Hintergrund des Klimawandels</dc:title>
  <dc:subject/>
  <dc:creator>Lena Müller</dc:creator>
  <dc:description/>
  <cp:lastModifiedBy>Microsoft Office User</cp:lastModifiedBy>
  <cp:revision>652</cp:revision>
  <cp:lastPrinted>2021-12-13T19:54:00Z</cp:lastPrinted>
  <dcterms:created xsi:type="dcterms:W3CDTF">2021-02-25T16:35:55Z</dcterms:created>
  <dcterms:modified xsi:type="dcterms:W3CDTF">2022-03-01T01:20:59Z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20</vt:r8>
  </property>
  <property fmtid="{D5CDD505-2E9C-101B-9397-08002B2CF9AE}" pid="3" name="Notes">
    <vt:r8>5</vt:r8>
  </property>
  <property fmtid="{D5CDD505-2E9C-101B-9397-08002B2CF9AE}" pid="4" name="PresentationFormat">
    <vt:lpwstr>Widescreen</vt:lpwstr>
  </property>
  <property fmtid="{D5CDD505-2E9C-101B-9397-08002B2CF9AE}" pid="5" name="Slides">
    <vt:r8>50</vt:r8>
  </property>
</Properties>
</file>